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4600" r:id="rId6"/>
    <p:sldId id="4596" r:id="rId7"/>
    <p:sldId id="4582" r:id="rId8"/>
    <p:sldId id="4583" r:id="rId9"/>
    <p:sldId id="4585" r:id="rId10"/>
    <p:sldId id="4598" r:id="rId11"/>
    <p:sldId id="4588" r:id="rId12"/>
    <p:sldId id="4589" r:id="rId13"/>
    <p:sldId id="4590" r:id="rId14"/>
    <p:sldId id="4597" r:id="rId15"/>
    <p:sldId id="4593" r:id="rId16"/>
    <p:sldId id="4594" r:id="rId17"/>
    <p:sldId id="4595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DCE"/>
    <a:srgbClr val="006699"/>
    <a:srgbClr val="0099CC"/>
    <a:srgbClr val="153864"/>
    <a:srgbClr val="5CA444"/>
    <a:srgbClr val="C0AFE1"/>
    <a:srgbClr val="5B3570"/>
    <a:srgbClr val="84754D"/>
    <a:srgbClr val="1F0520"/>
    <a:srgbClr val="290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94966"/>
  </p:normalViewPr>
  <p:slideViewPr>
    <p:cSldViewPr snapToGrid="0" snapToObjects="1">
      <p:cViewPr varScale="1">
        <p:scale>
          <a:sx n="109" d="100"/>
          <a:sy n="109" d="100"/>
        </p:scale>
        <p:origin x="10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6C602-1468-ED48-BCDF-B99E8571ADFD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D7352-3005-0643-BA11-053177EDD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01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8562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0493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7160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9312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713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595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3617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663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1120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4094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0112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4418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0995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D8FFE-F1A1-1F42-A640-B49AF30C7431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A466-F254-AB41-AD7D-7B6275BFBA1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BA4DA78-4253-EA3A-EFD9-8E79B66FED6F}"/>
              </a:ext>
            </a:extLst>
          </p:cNvPr>
          <p:cNvSpPr txBox="1"/>
          <p:nvPr userDrawn="1"/>
        </p:nvSpPr>
        <p:spPr>
          <a:xfrm>
            <a:off x="-1" y="6638168"/>
            <a:ext cx="1057340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1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entury Gothic" panose="020B0502020202020204" pitchFamily="34" charset="0"/>
              </a:rPr>
              <a:t>All rights to the data contained in the content belongs to Coral Travel Group. These contents and data are confidential, internal use only and cannot be copied without permission.</a:t>
            </a:r>
            <a:endParaRPr lang="tr-TR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2D1B359-F62E-0137-46DD-956F4A3FA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1346" y="6606675"/>
            <a:ext cx="1657350" cy="19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06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D8FFE-F1A1-1F42-A640-B49AF30C7431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A466-F254-AB41-AD7D-7B6275BFB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7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D8FFE-F1A1-1F42-A640-B49AF30C7431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A466-F254-AB41-AD7D-7B6275BFB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78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F56A7-0C80-984B-BA90-4F9320C42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614AB5-D88C-E644-AB10-E737CD737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03D50-1C7A-2643-B810-326917E48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80A2-C345-AE42-BB9C-25EB8DF7CDE8}" type="datetimeFigureOut">
              <a:rPr lang="en-TR" smtClean="0"/>
              <a:t>04/09/2026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B1385-B53B-614C-944D-9B0642B7E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A88ED-91AF-0D47-936F-FFAE52A54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8AF8-B32D-944F-9577-FA466B9AE03C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61677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D8FFE-F1A1-1F42-A640-B49AF30C7431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A466-F254-AB41-AD7D-7B6275BFBA1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15EE807-0B9F-CB91-8AFA-884DC1EAB2CD}"/>
              </a:ext>
            </a:extLst>
          </p:cNvPr>
          <p:cNvSpPr txBox="1"/>
          <p:nvPr userDrawn="1"/>
        </p:nvSpPr>
        <p:spPr>
          <a:xfrm>
            <a:off x="-1" y="6638168"/>
            <a:ext cx="1057340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1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entury Gothic" panose="020B0502020202020204" pitchFamily="34" charset="0"/>
              </a:rPr>
              <a:t>All rights to the data contained in the content belongs to Coral Travel Group. These contents and data are confidential, internal use only and cannot be copied without permission.</a:t>
            </a:r>
            <a:endParaRPr lang="tr-TR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0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D8FFE-F1A1-1F42-A640-B49AF30C7431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A466-F254-AB41-AD7D-7B6275BFBA1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CE5871F0-0BD1-550F-1442-AE785662FD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1346" y="6606675"/>
            <a:ext cx="1657350" cy="19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3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D8FFE-F1A1-1F42-A640-B49AF30C7431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A466-F254-AB41-AD7D-7B6275BFBA1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30C3AD78-B2E2-EB6A-2D96-B4FB1F9D25AD}"/>
              </a:ext>
            </a:extLst>
          </p:cNvPr>
          <p:cNvSpPr txBox="1"/>
          <p:nvPr userDrawn="1"/>
        </p:nvSpPr>
        <p:spPr>
          <a:xfrm>
            <a:off x="-1" y="6638168"/>
            <a:ext cx="1057340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1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entury Gothic" panose="020B0502020202020204" pitchFamily="34" charset="0"/>
              </a:rPr>
              <a:t>All rights to the data contained in the content belongs to </a:t>
            </a:r>
            <a:r>
              <a:rPr lang="en-US" sz="800" b="0" i="1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entury Gothic" panose="020B0502020202020204" pitchFamily="34" charset="0"/>
              </a:rPr>
              <a:t>Sunmar</a:t>
            </a:r>
            <a:r>
              <a:rPr lang="en-US" sz="800" b="0" i="1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entury Gothic" panose="020B0502020202020204" pitchFamily="34" charset="0"/>
              </a:rPr>
              <a:t>. These contents and data are confidential, internal use only and cannot be copied without permission.</a:t>
            </a:r>
            <a:endParaRPr lang="tr-TR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0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D8FFE-F1A1-1F42-A640-B49AF30C7431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A466-F254-AB41-AD7D-7B6275BFB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88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D8FFE-F1A1-1F42-A640-B49AF30C7431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A466-F254-AB41-AD7D-7B6275BFB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10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D8FFE-F1A1-1F42-A640-B49AF30C7431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A466-F254-AB41-AD7D-7B6275BFB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D8FFE-F1A1-1F42-A640-B49AF30C7431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A466-F254-AB41-AD7D-7B6275BFB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59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D8FFE-F1A1-1F42-A640-B49AF30C7431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A466-F254-AB41-AD7D-7B6275BFB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2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D8FFE-F1A1-1F42-A640-B49AF30C7431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6A466-F254-AB41-AD7D-7B6275BFB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0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0.png"/><Relationship Id="rId7" Type="http://schemas.openxmlformats.org/officeDocument/2006/relationships/image" Target="../media/image36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6F65EC-4C64-7640-965B-16D1661B083F}"/>
              </a:ext>
            </a:extLst>
          </p:cNvPr>
          <p:cNvSpPr/>
          <p:nvPr/>
        </p:nvSpPr>
        <p:spPr>
          <a:xfrm>
            <a:off x="0" y="0"/>
            <a:ext cx="12192000" cy="3934401"/>
          </a:xfrm>
          <a:prstGeom prst="rect">
            <a:avLst/>
          </a:prstGeom>
          <a:solidFill>
            <a:srgbClr val="06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0C297D-A35D-D245-B6F0-539C7C1FC56F}"/>
              </a:ext>
            </a:extLst>
          </p:cNvPr>
          <p:cNvSpPr txBox="1"/>
          <p:nvPr/>
        </p:nvSpPr>
        <p:spPr>
          <a:xfrm>
            <a:off x="0" y="4300978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 только документы: реальный кейс построения системы защиты персональных данных в деятельности туристической организации. </a:t>
            </a:r>
            <a:b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Опыт ООО «Корал Тревел»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73CAEC-AC97-7C4F-8492-946A7B8F1AA8}"/>
              </a:ext>
            </a:extLst>
          </p:cNvPr>
          <p:cNvSpPr txBox="1"/>
          <p:nvPr/>
        </p:nvSpPr>
        <p:spPr>
          <a:xfrm>
            <a:off x="0" y="578965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Спикер: Доля Илья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1E198-4A99-F44C-A0BC-F5BCD32B9D4D}"/>
              </a:ext>
            </a:extLst>
          </p:cNvPr>
          <p:cNvSpPr txBox="1"/>
          <p:nvPr/>
        </p:nvSpPr>
        <p:spPr>
          <a:xfrm>
            <a:off x="0" y="622072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Специалист по защите персональных данных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043EFE-1EF3-A54C-B698-347EB37EE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6391" y="2294871"/>
            <a:ext cx="5378533" cy="154759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D8C538E-8561-7D42-A8AD-B64D80302506}"/>
              </a:ext>
            </a:extLst>
          </p:cNvPr>
          <p:cNvCxnSpPr/>
          <p:nvPr/>
        </p:nvCxnSpPr>
        <p:spPr>
          <a:xfrm>
            <a:off x="4737506" y="6158990"/>
            <a:ext cx="27363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55267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02;p18">
            <a:extLst>
              <a:ext uri="{FF2B5EF4-FFF2-40B4-BE49-F238E27FC236}">
                <a16:creationId xmlns:a16="http://schemas.microsoft.com/office/drawing/2014/main" id="{30F48AAB-6804-44E3-8204-6F2F540B220A}"/>
              </a:ext>
            </a:extLst>
          </p:cNvPr>
          <p:cNvSpPr/>
          <p:nvPr/>
        </p:nvSpPr>
        <p:spPr bwMode="auto">
          <a:xfrm>
            <a:off x="0" y="5985"/>
            <a:ext cx="12192000" cy="6883882"/>
          </a:xfrm>
          <a:prstGeom prst="rect">
            <a:avLst/>
          </a:prstGeom>
          <a:gradFill>
            <a:gsLst>
              <a:gs pos="100000">
                <a:srgbClr val="2F7B85"/>
              </a:gs>
              <a:gs pos="64200">
                <a:srgbClr val="2E6289"/>
              </a:gs>
              <a:gs pos="0">
                <a:srgbClr val="1B2F4D"/>
              </a:gs>
              <a:gs pos="78000">
                <a:srgbClr val="2E6B88"/>
              </a:gs>
              <a:gs pos="48000">
                <a:srgbClr val="2D588B"/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03A6B6F1-5C67-4AAA-8FFF-94EE1EE9C586}"/>
              </a:ext>
            </a:extLst>
          </p:cNvPr>
          <p:cNvSpPr/>
          <p:nvPr/>
        </p:nvSpPr>
        <p:spPr>
          <a:xfrm>
            <a:off x="401998" y="1745143"/>
            <a:ext cx="797169" cy="79716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0099CC"/>
              </a:gs>
              <a:gs pos="70000">
                <a:srgbClr val="0066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0600FC8-F3B2-4164-AAF3-4A1E0AD9E685}"/>
              </a:ext>
            </a:extLst>
          </p:cNvPr>
          <p:cNvSpPr/>
          <p:nvPr/>
        </p:nvSpPr>
        <p:spPr>
          <a:xfrm>
            <a:off x="401998" y="2773893"/>
            <a:ext cx="797169" cy="79716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0099CC"/>
              </a:gs>
              <a:gs pos="70000">
                <a:srgbClr val="0066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B84B9B31-3C7D-4BCC-99AB-0A867FE9311F}"/>
              </a:ext>
            </a:extLst>
          </p:cNvPr>
          <p:cNvSpPr/>
          <p:nvPr/>
        </p:nvSpPr>
        <p:spPr>
          <a:xfrm>
            <a:off x="401998" y="4082120"/>
            <a:ext cx="797169" cy="79716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0099CC"/>
              </a:gs>
              <a:gs pos="70000">
                <a:srgbClr val="0066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CBBBD9BC-FC7A-4406-9729-13378D4A0983}"/>
              </a:ext>
            </a:extLst>
          </p:cNvPr>
          <p:cNvSpPr/>
          <p:nvPr/>
        </p:nvSpPr>
        <p:spPr>
          <a:xfrm>
            <a:off x="401998" y="5591754"/>
            <a:ext cx="797169" cy="79716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0099CC"/>
              </a:gs>
              <a:gs pos="70000">
                <a:srgbClr val="0066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9753E6C-4880-46FF-8395-1E78D7FC61DF}"/>
              </a:ext>
            </a:extLst>
          </p:cNvPr>
          <p:cNvSpPr/>
          <p:nvPr/>
        </p:nvSpPr>
        <p:spPr>
          <a:xfrm>
            <a:off x="1545272" y="1314696"/>
            <a:ext cx="10112387" cy="5534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Согласие или договор. </a:t>
            </a:r>
          </a:p>
          <a:p>
            <a:endParaRPr lang="ru-RU" sz="1400" b="1" dirty="0">
              <a:solidFill>
                <a:schemeClr val="bg1"/>
              </a:solidFill>
            </a:endParaRPr>
          </a:p>
          <a:p>
            <a:pPr>
              <a:spcAft>
                <a:spcPts val="200"/>
              </a:spcAft>
            </a:pPr>
            <a:r>
              <a:rPr lang="ru-RU" sz="2000" b="1" dirty="0">
                <a:solidFill>
                  <a:schemeClr val="bg1"/>
                </a:solidFill>
              </a:rPr>
              <a:t>Когда договор –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надлежащее правовое основание:</a:t>
            </a:r>
          </a:p>
          <a:p>
            <a:pPr marL="54000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+mj-lt"/>
              </a:rPr>
              <a:t>данные используется только для бронирования и оказания туристических услуг. </a:t>
            </a:r>
          </a:p>
          <a:p>
            <a:endParaRPr lang="ru-RU" sz="1600" b="1" dirty="0">
              <a:solidFill>
                <a:schemeClr val="bg1"/>
              </a:solidFill>
            </a:endParaRPr>
          </a:p>
          <a:p>
            <a:pPr>
              <a:spcAft>
                <a:spcPts val="200"/>
              </a:spcAft>
            </a:pPr>
            <a:r>
              <a:rPr lang="ru-RU" sz="2000" b="1" dirty="0">
                <a:solidFill>
                  <a:schemeClr val="bg1"/>
                </a:solidFill>
              </a:rPr>
              <a:t>Когда обработка выходит за рамки договора:</a:t>
            </a:r>
          </a:p>
          <a:p>
            <a:pPr marL="5400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маркетинг и рекламные рассылки;</a:t>
            </a:r>
          </a:p>
          <a:p>
            <a:pPr marL="5400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обратная связь.</a:t>
            </a:r>
          </a:p>
          <a:p>
            <a:endParaRPr lang="ru-RU" sz="1600" b="1" dirty="0">
              <a:solidFill>
                <a:schemeClr val="bg1"/>
              </a:solidFill>
            </a:endParaRPr>
          </a:p>
          <a:p>
            <a:pPr>
              <a:spcAft>
                <a:spcPts val="200"/>
              </a:spcAft>
            </a:pPr>
            <a:r>
              <a:rPr lang="ru-RU" sz="2000" b="1" dirty="0">
                <a:solidFill>
                  <a:schemeClr val="bg1"/>
                </a:solidFill>
              </a:rPr>
              <a:t>Иные случаи:</a:t>
            </a:r>
          </a:p>
          <a:p>
            <a:pPr marL="5400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исполнение запроса государственного органа; </a:t>
            </a:r>
          </a:p>
          <a:p>
            <a:pPr marL="5400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персональные данные указаны в документе, адресованном оператору и подписанном субъектом персональных данных. Например, претензия. </a:t>
            </a:r>
          </a:p>
          <a:p>
            <a:endParaRPr lang="ru-RU" sz="1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200"/>
              </a:spcAft>
            </a:pPr>
            <a:r>
              <a:rPr lang="ru-RU" sz="2000" b="1" dirty="0">
                <a:solidFill>
                  <a:schemeClr val="bg1"/>
                </a:solidFill>
              </a:rPr>
              <a:t>Две разных линии поведения:</a:t>
            </a:r>
          </a:p>
          <a:p>
            <a:pPr marL="54000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Присылайте документы в свободной форме. Итог: турист присылает избыточные данные – копии паспортов, медицинские справки и т.д. </a:t>
            </a:r>
          </a:p>
          <a:p>
            <a:pPr marL="5400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Вы можете оформить обращение по нашему шаблону. Итог: турист указывает минимально необходимый объем данных. 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4AF8F2C1-A2A5-473A-9D21-57A384C93FF8}"/>
              </a:ext>
            </a:extLst>
          </p:cNvPr>
          <p:cNvSpPr/>
          <p:nvPr/>
        </p:nvSpPr>
        <p:spPr>
          <a:xfrm>
            <a:off x="0" y="1"/>
            <a:ext cx="12192000" cy="1002504"/>
          </a:xfrm>
          <a:prstGeom prst="rect">
            <a:avLst/>
          </a:prstGeom>
          <a:solidFill>
            <a:srgbClr val="06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F3FEE9-08B0-4CB9-9255-FDCCFB24BE9A}"/>
              </a:ext>
            </a:extLst>
          </p:cNvPr>
          <p:cNvSpPr txBox="1"/>
          <p:nvPr/>
        </p:nvSpPr>
        <p:spPr>
          <a:xfrm>
            <a:off x="3929678" y="255031"/>
            <a:ext cx="79406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600" dirty="0">
                <a:solidFill>
                  <a:schemeClr val="bg1"/>
                </a:solidFill>
              </a:rPr>
              <a:t>Правовые основания обработки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18" name="Picture 16">
            <a:extLst>
              <a:ext uri="{FF2B5EF4-FFF2-40B4-BE49-F238E27FC236}">
                <a16:creationId xmlns:a16="http://schemas.microsoft.com/office/drawing/2014/main" id="{4720C1B7-D1F3-4B34-91AB-01F7C18236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706" y="140339"/>
            <a:ext cx="2534689" cy="729321"/>
          </a:xfrm>
          <a:prstGeom prst="rect">
            <a:avLst/>
          </a:prstGeom>
        </p:spPr>
      </p:pic>
      <p:pic>
        <p:nvPicPr>
          <p:cNvPr id="3" name="Рисунок 2" descr="Документ">
            <a:extLst>
              <a:ext uri="{FF2B5EF4-FFF2-40B4-BE49-F238E27FC236}">
                <a16:creationId xmlns:a16="http://schemas.microsoft.com/office/drawing/2014/main" id="{B768CF44-CEDC-4ECC-B33F-3F5DD8F36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4341" y="1846577"/>
            <a:ext cx="579249" cy="579249"/>
          </a:xfrm>
          <a:prstGeom prst="rect">
            <a:avLst/>
          </a:prstGeom>
        </p:spPr>
      </p:pic>
      <p:pic>
        <p:nvPicPr>
          <p:cNvPr id="7" name="Рисунок 6" descr="Целевая аудитория">
            <a:extLst>
              <a:ext uri="{FF2B5EF4-FFF2-40B4-BE49-F238E27FC236}">
                <a16:creationId xmlns:a16="http://schemas.microsoft.com/office/drawing/2014/main" id="{410CF5FB-815A-49DF-8CFB-AF0B95D864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6044" y="2861450"/>
            <a:ext cx="604959" cy="604959"/>
          </a:xfrm>
          <a:prstGeom prst="rect">
            <a:avLst/>
          </a:prstGeom>
        </p:spPr>
      </p:pic>
      <p:pic>
        <p:nvPicPr>
          <p:cNvPr id="16" name="Рисунок 15" descr="Молоток судьи">
            <a:extLst>
              <a:ext uri="{FF2B5EF4-FFF2-40B4-BE49-F238E27FC236}">
                <a16:creationId xmlns:a16="http://schemas.microsoft.com/office/drawing/2014/main" id="{B54513BD-5EF4-40EA-A42C-8B63E75025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4341" y="4208686"/>
            <a:ext cx="540952" cy="540952"/>
          </a:xfrm>
          <a:prstGeom prst="rect">
            <a:avLst/>
          </a:prstGeom>
        </p:spPr>
      </p:pic>
      <p:pic>
        <p:nvPicPr>
          <p:cNvPr id="5" name="Рисунок 4" descr="Рукопожатие">
            <a:extLst>
              <a:ext uri="{FF2B5EF4-FFF2-40B4-BE49-F238E27FC236}">
                <a16:creationId xmlns:a16="http://schemas.microsoft.com/office/drawing/2014/main" id="{A6FD7FC8-5545-46E8-98C1-1AF28F6E15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7829" y="5666991"/>
            <a:ext cx="661388" cy="66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9277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02;p18">
            <a:extLst>
              <a:ext uri="{FF2B5EF4-FFF2-40B4-BE49-F238E27FC236}">
                <a16:creationId xmlns:a16="http://schemas.microsoft.com/office/drawing/2014/main" id="{30F48AAB-6804-44E3-8204-6F2F540B220A}"/>
              </a:ext>
            </a:extLst>
          </p:cNvPr>
          <p:cNvSpPr/>
          <p:nvPr/>
        </p:nvSpPr>
        <p:spPr bwMode="auto">
          <a:xfrm>
            <a:off x="0" y="5985"/>
            <a:ext cx="12192000" cy="6883882"/>
          </a:xfrm>
          <a:prstGeom prst="rect">
            <a:avLst/>
          </a:prstGeom>
          <a:gradFill>
            <a:gsLst>
              <a:gs pos="100000">
                <a:srgbClr val="2F7B85"/>
              </a:gs>
              <a:gs pos="64200">
                <a:srgbClr val="2E6289"/>
              </a:gs>
              <a:gs pos="0">
                <a:srgbClr val="1B2F4D"/>
              </a:gs>
              <a:gs pos="78000">
                <a:srgbClr val="2E6B88"/>
              </a:gs>
              <a:gs pos="48000">
                <a:srgbClr val="2D588B"/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3C53C63F-53DF-4A5D-8296-3ED22835AD7D}"/>
              </a:ext>
            </a:extLst>
          </p:cNvPr>
          <p:cNvSpPr/>
          <p:nvPr/>
        </p:nvSpPr>
        <p:spPr>
          <a:xfrm>
            <a:off x="586318" y="3269960"/>
            <a:ext cx="797169" cy="79716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0099CC"/>
              </a:gs>
              <a:gs pos="70000">
                <a:srgbClr val="0066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E645FD32-9DFD-4FA8-AFD0-7CD38418BF4B}"/>
              </a:ext>
            </a:extLst>
          </p:cNvPr>
          <p:cNvSpPr/>
          <p:nvPr/>
        </p:nvSpPr>
        <p:spPr>
          <a:xfrm>
            <a:off x="586318" y="4908259"/>
            <a:ext cx="797169" cy="79716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0099CC"/>
              </a:gs>
              <a:gs pos="70000">
                <a:srgbClr val="0066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1E91C46-4A3C-4799-8035-12A13AAE6245}"/>
              </a:ext>
            </a:extLst>
          </p:cNvPr>
          <p:cNvSpPr/>
          <p:nvPr/>
        </p:nvSpPr>
        <p:spPr>
          <a:xfrm>
            <a:off x="586318" y="2126283"/>
            <a:ext cx="797169" cy="79716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0099CC"/>
              </a:gs>
              <a:gs pos="70000">
                <a:srgbClr val="0066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9753E6C-4880-46FF-8395-1E78D7FC61DF}"/>
              </a:ext>
            </a:extLst>
          </p:cNvPr>
          <p:cNvSpPr/>
          <p:nvPr/>
        </p:nvSpPr>
        <p:spPr>
          <a:xfrm>
            <a:off x="1785873" y="2126283"/>
            <a:ext cx="9732150" cy="4331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>
                <a:solidFill>
                  <a:schemeClr val="bg1"/>
                </a:solidFill>
              </a:rPr>
              <a:t>1. Партнерам поставщикам услуг тура. </a:t>
            </a:r>
          </a:p>
          <a:p>
            <a:pPr marL="54000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Принятые меры защиты: заключены соглашения об обработке. </a:t>
            </a:r>
          </a:p>
          <a:p>
            <a:endParaRPr lang="ru-RU" sz="1050" b="1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ru-RU" sz="2000" b="1" dirty="0">
                <a:solidFill>
                  <a:schemeClr val="bg1"/>
                </a:solidFill>
              </a:rPr>
              <a:t>2. Коммуникация с клиентами – Instagram, Telegram, </a:t>
            </a:r>
            <a:r>
              <a:rPr lang="ru-RU" sz="2000" b="1" dirty="0" err="1">
                <a:solidFill>
                  <a:schemeClr val="bg1"/>
                </a:solidFill>
              </a:rPr>
              <a:t>Viber</a:t>
            </a:r>
            <a:r>
              <a:rPr lang="ru-RU" sz="2000" b="1" dirty="0">
                <a:solidFill>
                  <a:schemeClr val="bg1"/>
                </a:solidFill>
              </a:rPr>
              <a:t>. </a:t>
            </a:r>
          </a:p>
          <a:p>
            <a:pPr marL="5400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Принятые меры защиты: минимизация передаваемых данных. </a:t>
            </a:r>
          </a:p>
          <a:p>
            <a:pPr marL="5400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Первоначальная коммуникация переводится на почту с белорусским доменным именем. </a:t>
            </a:r>
          </a:p>
          <a:p>
            <a:pPr marL="54000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Минимальный срок хранения чатов в иностранных мессенджерах. </a:t>
            </a:r>
          </a:p>
          <a:p>
            <a:endParaRPr lang="ru-RU" sz="1050" b="1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ru-RU" sz="2000" b="1" u="sng" dirty="0">
                <a:solidFill>
                  <a:schemeClr val="bg1"/>
                </a:solidFill>
              </a:rPr>
              <a:t>Дополнительные меры по минимизации рисков</a:t>
            </a:r>
            <a:r>
              <a:rPr lang="ru-RU" sz="2000" b="1" dirty="0">
                <a:solidFill>
                  <a:schemeClr val="bg1"/>
                </a:solidFill>
              </a:rPr>
              <a:t>:</a:t>
            </a:r>
          </a:p>
          <a:p>
            <a:pPr marL="5400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отказ от излишнего использования иностранных сервисов;</a:t>
            </a:r>
          </a:p>
          <a:p>
            <a:pPr marL="5400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контроль за иностранными уполномоченными лицами (даже если они находятся в защищенных юрисдикциях). 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4AF8F2C1-A2A5-473A-9D21-57A384C93FF8}"/>
              </a:ext>
            </a:extLst>
          </p:cNvPr>
          <p:cNvSpPr/>
          <p:nvPr/>
        </p:nvSpPr>
        <p:spPr>
          <a:xfrm>
            <a:off x="0" y="1"/>
            <a:ext cx="12192000" cy="1002504"/>
          </a:xfrm>
          <a:prstGeom prst="rect">
            <a:avLst/>
          </a:prstGeom>
          <a:solidFill>
            <a:srgbClr val="06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F3FEE9-08B0-4CB9-9255-FDCCFB24BE9A}"/>
              </a:ext>
            </a:extLst>
          </p:cNvPr>
          <p:cNvSpPr txBox="1"/>
          <p:nvPr/>
        </p:nvSpPr>
        <p:spPr>
          <a:xfrm>
            <a:off x="3929678" y="255031"/>
            <a:ext cx="79406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600" dirty="0">
                <a:solidFill>
                  <a:schemeClr val="bg1"/>
                </a:solidFill>
              </a:rPr>
              <a:t>Трансграничная передача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18" name="Picture 16">
            <a:extLst>
              <a:ext uri="{FF2B5EF4-FFF2-40B4-BE49-F238E27FC236}">
                <a16:creationId xmlns:a16="http://schemas.microsoft.com/office/drawing/2014/main" id="{4720C1B7-D1F3-4B34-91AB-01F7C18236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706" y="140339"/>
            <a:ext cx="2534689" cy="72932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6F0E760-7CEF-4F65-B67E-BA317DDC6A55}"/>
              </a:ext>
            </a:extLst>
          </p:cNvPr>
          <p:cNvSpPr/>
          <p:nvPr/>
        </p:nvSpPr>
        <p:spPr>
          <a:xfrm>
            <a:off x="2986087" y="1403623"/>
            <a:ext cx="62198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2200" b="1" u="sng" dirty="0">
                <a:solidFill>
                  <a:schemeClr val="bg1"/>
                </a:solidFill>
              </a:rPr>
              <a:t>Куда Корал Тревел передает Ваши данные</a:t>
            </a:r>
            <a:r>
              <a:rPr lang="ru-RU" sz="2200" b="1" dirty="0">
                <a:solidFill>
                  <a:schemeClr val="bg1"/>
                </a:solidFill>
              </a:rPr>
              <a:t>?</a:t>
            </a:r>
            <a:endParaRPr lang="ru-RU" sz="2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Рисунок 2" descr="Конференц-зал">
            <a:extLst>
              <a:ext uri="{FF2B5EF4-FFF2-40B4-BE49-F238E27FC236}">
                <a16:creationId xmlns:a16="http://schemas.microsoft.com/office/drawing/2014/main" id="{6DC2A40A-1534-4EA5-85DA-8D37F5CF85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097" y="2164915"/>
            <a:ext cx="697278" cy="697278"/>
          </a:xfrm>
          <a:prstGeom prst="rect">
            <a:avLst/>
          </a:prstGeom>
        </p:spPr>
      </p:pic>
      <p:pic>
        <p:nvPicPr>
          <p:cNvPr id="7" name="Рисунок 6" descr="Блокировка">
            <a:extLst>
              <a:ext uri="{FF2B5EF4-FFF2-40B4-BE49-F238E27FC236}">
                <a16:creationId xmlns:a16="http://schemas.microsoft.com/office/drawing/2014/main" id="{FFEDE062-8FC5-4394-9E35-50A9129754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3977" y="4995861"/>
            <a:ext cx="610391" cy="610391"/>
          </a:xfrm>
          <a:prstGeom prst="rect">
            <a:avLst/>
          </a:prstGeom>
        </p:spPr>
      </p:pic>
      <p:pic>
        <p:nvPicPr>
          <p:cNvPr id="5" name="Рисунок 4" descr="Рукопожатие">
            <a:extLst>
              <a:ext uri="{FF2B5EF4-FFF2-40B4-BE49-F238E27FC236}">
                <a16:creationId xmlns:a16="http://schemas.microsoft.com/office/drawing/2014/main" id="{FF57FEC9-0F6D-4536-A7A3-F24298F5A7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3976" y="3372014"/>
            <a:ext cx="643729" cy="64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9443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51A0604-713E-46C1-882A-AC8D1D34D6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96521"/>
            <a:ext cx="7528814" cy="5861478"/>
          </a:xfrm>
          <a:prstGeom prst="rect">
            <a:avLst/>
          </a:prstGeom>
        </p:spPr>
      </p:pic>
      <p:sp>
        <p:nvSpPr>
          <p:cNvPr id="466" name="Google Shape;466;p16"/>
          <p:cNvSpPr/>
          <p:nvPr/>
        </p:nvSpPr>
        <p:spPr>
          <a:xfrm>
            <a:off x="0" y="5985"/>
            <a:ext cx="6675963" cy="6852015"/>
          </a:xfrm>
          <a:prstGeom prst="rect">
            <a:avLst/>
          </a:prstGeom>
          <a:solidFill>
            <a:schemeClr val="dk1">
              <a:alpha val="16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502;p18">
            <a:extLst>
              <a:ext uri="{FF2B5EF4-FFF2-40B4-BE49-F238E27FC236}">
                <a16:creationId xmlns:a16="http://schemas.microsoft.com/office/drawing/2014/main" id="{30F48AAB-6804-44E3-8204-6F2F540B220A}"/>
              </a:ext>
            </a:extLst>
          </p:cNvPr>
          <p:cNvSpPr/>
          <p:nvPr/>
        </p:nvSpPr>
        <p:spPr bwMode="auto">
          <a:xfrm>
            <a:off x="4663186" y="5985"/>
            <a:ext cx="7528814" cy="6883882"/>
          </a:xfrm>
          <a:prstGeom prst="rect">
            <a:avLst/>
          </a:prstGeom>
          <a:gradFill>
            <a:gsLst>
              <a:gs pos="100000">
                <a:srgbClr val="2F7B85"/>
              </a:gs>
              <a:gs pos="64200">
                <a:srgbClr val="2E6289"/>
              </a:gs>
              <a:gs pos="0">
                <a:srgbClr val="1B2F4D"/>
              </a:gs>
              <a:gs pos="78000">
                <a:srgbClr val="2E6B88"/>
              </a:gs>
              <a:gs pos="48000">
                <a:srgbClr val="2D588B"/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9753E6C-4880-46FF-8395-1E78D7FC61DF}"/>
              </a:ext>
            </a:extLst>
          </p:cNvPr>
          <p:cNvSpPr/>
          <p:nvPr/>
        </p:nvSpPr>
        <p:spPr>
          <a:xfrm>
            <a:off x="5041898" y="1484686"/>
            <a:ext cx="6771390" cy="4867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ru-RU" sz="2000" b="1" dirty="0">
                <a:solidFill>
                  <a:schemeClr val="bg1"/>
                </a:solidFill>
              </a:rPr>
              <a:t>1. Видеонаблюдение.</a:t>
            </a:r>
          </a:p>
          <a:p>
            <a:pPr marL="54000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Смещение фокуса с «контроля» на «зоны реальной необходимости».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pPr>
              <a:spcAft>
                <a:spcPts val="400"/>
              </a:spcAft>
            </a:pPr>
            <a:r>
              <a:rPr lang="ru-RU" sz="2000" b="1" dirty="0">
                <a:solidFill>
                  <a:schemeClr val="bg1"/>
                </a:solidFill>
              </a:rPr>
              <a:t>2. Разграничение правовых оснований</a:t>
            </a:r>
            <a:r>
              <a:rPr lang="ru-RU" b="1" dirty="0">
                <a:solidFill>
                  <a:schemeClr val="bg1"/>
                </a:solidFill>
              </a:rPr>
              <a:t>. </a:t>
            </a:r>
          </a:p>
          <a:p>
            <a:pPr marL="54000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Каждая обработка должна иметь цель и правовое основание. 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pPr>
              <a:spcAft>
                <a:spcPts val="400"/>
              </a:spcAft>
            </a:pPr>
            <a:r>
              <a:rPr lang="ru-RU" sz="2000" b="1" dirty="0">
                <a:solidFill>
                  <a:schemeClr val="bg1"/>
                </a:solidFill>
              </a:rPr>
              <a:t>3. Обучение и контроль работников</a:t>
            </a:r>
            <a:r>
              <a:rPr lang="ru-RU" b="1" dirty="0">
                <a:solidFill>
                  <a:schemeClr val="bg1"/>
                </a:solidFill>
              </a:rPr>
              <a:t>. </a:t>
            </a:r>
          </a:p>
          <a:p>
            <a:pPr marL="54000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Проведение регулярного повышения знаний работников и контроль за реальной обработкой. 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4. Работа с уполномоченными лицами (не только турагенты)</a:t>
            </a:r>
            <a:r>
              <a:rPr lang="ru-RU" b="1" dirty="0">
                <a:solidFill>
                  <a:schemeClr val="bg1"/>
                </a:solidFill>
              </a:rPr>
              <a:t>. 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5. Минимизация получаемых данных и сроков их хранения</a:t>
            </a:r>
            <a:r>
              <a:rPr lang="ru-RU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4AF8F2C1-A2A5-473A-9D21-57A384C93FF8}"/>
              </a:ext>
            </a:extLst>
          </p:cNvPr>
          <p:cNvSpPr/>
          <p:nvPr/>
        </p:nvSpPr>
        <p:spPr>
          <a:xfrm>
            <a:off x="0" y="1"/>
            <a:ext cx="12192000" cy="1002504"/>
          </a:xfrm>
          <a:prstGeom prst="rect">
            <a:avLst/>
          </a:prstGeom>
          <a:solidFill>
            <a:srgbClr val="06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F3FEE9-08B0-4CB9-9255-FDCCFB24BE9A}"/>
              </a:ext>
            </a:extLst>
          </p:cNvPr>
          <p:cNvSpPr txBox="1"/>
          <p:nvPr/>
        </p:nvSpPr>
        <p:spPr>
          <a:xfrm>
            <a:off x="3998619" y="85754"/>
            <a:ext cx="7940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</a:rPr>
              <a:t>Процессы, которые были пересмотрены после взаимодействия с регулятором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8" name="Picture 16">
            <a:extLst>
              <a:ext uri="{FF2B5EF4-FFF2-40B4-BE49-F238E27FC236}">
                <a16:creationId xmlns:a16="http://schemas.microsoft.com/office/drawing/2014/main" id="{4720C1B7-D1F3-4B34-91AB-01F7C18236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706" y="140339"/>
            <a:ext cx="2534689" cy="72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1033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462955-D609-4D08-BA05-E772D66396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1002505"/>
            <a:ext cx="6096001" cy="5865799"/>
          </a:xfrm>
          <a:prstGeom prst="rect">
            <a:avLst/>
          </a:prstGeom>
        </p:spPr>
      </p:pic>
      <p:sp>
        <p:nvSpPr>
          <p:cNvPr id="11" name="Google Shape;466;p16">
            <a:extLst>
              <a:ext uri="{FF2B5EF4-FFF2-40B4-BE49-F238E27FC236}">
                <a16:creationId xmlns:a16="http://schemas.microsoft.com/office/drawing/2014/main" id="{38C55481-55B6-4C86-9619-6031D71F7DD8}"/>
              </a:ext>
            </a:extLst>
          </p:cNvPr>
          <p:cNvSpPr/>
          <p:nvPr/>
        </p:nvSpPr>
        <p:spPr>
          <a:xfrm>
            <a:off x="6095998" y="1002505"/>
            <a:ext cx="6096000" cy="5855495"/>
          </a:xfrm>
          <a:prstGeom prst="rect">
            <a:avLst/>
          </a:prstGeom>
          <a:solidFill>
            <a:schemeClr val="dk1">
              <a:alpha val="16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502;p18">
            <a:extLst>
              <a:ext uri="{FF2B5EF4-FFF2-40B4-BE49-F238E27FC236}">
                <a16:creationId xmlns:a16="http://schemas.microsoft.com/office/drawing/2014/main" id="{30F48AAB-6804-44E3-8204-6F2F540B220A}"/>
              </a:ext>
            </a:extLst>
          </p:cNvPr>
          <p:cNvSpPr/>
          <p:nvPr/>
        </p:nvSpPr>
        <p:spPr bwMode="auto">
          <a:xfrm>
            <a:off x="0" y="5985"/>
            <a:ext cx="6095999" cy="6883882"/>
          </a:xfrm>
          <a:prstGeom prst="rect">
            <a:avLst/>
          </a:prstGeom>
          <a:gradFill>
            <a:gsLst>
              <a:gs pos="100000">
                <a:srgbClr val="2F7B85"/>
              </a:gs>
              <a:gs pos="64200">
                <a:srgbClr val="2E6289"/>
              </a:gs>
              <a:gs pos="0">
                <a:srgbClr val="1B2F4D"/>
              </a:gs>
              <a:gs pos="78000">
                <a:srgbClr val="2E6B88"/>
              </a:gs>
              <a:gs pos="48000">
                <a:srgbClr val="2D588B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9753E6C-4880-46FF-8395-1E78D7FC61DF}"/>
              </a:ext>
            </a:extLst>
          </p:cNvPr>
          <p:cNvSpPr/>
          <p:nvPr/>
        </p:nvSpPr>
        <p:spPr>
          <a:xfrm>
            <a:off x="416964" y="1345474"/>
            <a:ext cx="5374425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000" b="1" u="sng" dirty="0">
                <a:solidFill>
                  <a:schemeClr val="bg1"/>
                </a:solidFill>
              </a:rPr>
              <a:t>Документы</a:t>
            </a:r>
            <a:r>
              <a:rPr lang="ru-RU" sz="2000" b="1" dirty="0">
                <a:solidFill>
                  <a:schemeClr val="bg1"/>
                </a:solidFill>
              </a:rPr>
              <a:t>: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Политика обработки персональных данных;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Политика обработки данных в процессе трудовой деятельности;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Политика видеонаблюдения;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Политика обработки cookie-файлов;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Положение о разграничении прав доступа к персональным данным;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Реестр уполномоченных лиц;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Положение о порядке внутреннего контроля;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Формы согласий (для работников, обратная связь и т.д.);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Журналы учета согласий, передачи данных и т.д.;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Конкретные инструкции для работников при работе с персональными данными. 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4AF8F2C1-A2A5-473A-9D21-57A384C93FF8}"/>
              </a:ext>
            </a:extLst>
          </p:cNvPr>
          <p:cNvSpPr/>
          <p:nvPr/>
        </p:nvSpPr>
        <p:spPr>
          <a:xfrm>
            <a:off x="0" y="1"/>
            <a:ext cx="12192000" cy="1002504"/>
          </a:xfrm>
          <a:prstGeom prst="rect">
            <a:avLst/>
          </a:prstGeom>
          <a:solidFill>
            <a:srgbClr val="06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F3FEE9-08B0-4CB9-9255-FDCCFB24BE9A}"/>
              </a:ext>
            </a:extLst>
          </p:cNvPr>
          <p:cNvSpPr txBox="1"/>
          <p:nvPr/>
        </p:nvSpPr>
        <p:spPr>
          <a:xfrm>
            <a:off x="3929678" y="243076"/>
            <a:ext cx="79406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600" dirty="0">
                <a:solidFill>
                  <a:schemeClr val="bg1"/>
                </a:solidFill>
              </a:rPr>
              <a:t>Система защиты данных Корал Тревел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18" name="Picture 16">
            <a:extLst>
              <a:ext uri="{FF2B5EF4-FFF2-40B4-BE49-F238E27FC236}">
                <a16:creationId xmlns:a16="http://schemas.microsoft.com/office/drawing/2014/main" id="{4720C1B7-D1F3-4B34-91AB-01F7C18236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706" y="140339"/>
            <a:ext cx="2534689" cy="72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863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AAA091C-1D39-48FB-A000-B8318D897E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994682"/>
            <a:ext cx="5899744" cy="5872099"/>
          </a:xfrm>
          <a:prstGeom prst="rect">
            <a:avLst/>
          </a:prstGeom>
        </p:spPr>
      </p:pic>
      <p:sp>
        <p:nvSpPr>
          <p:cNvPr id="466" name="Google Shape;466;p16"/>
          <p:cNvSpPr/>
          <p:nvPr/>
        </p:nvSpPr>
        <p:spPr>
          <a:xfrm>
            <a:off x="0" y="971597"/>
            <a:ext cx="6095999" cy="5886404"/>
          </a:xfrm>
          <a:prstGeom prst="rect">
            <a:avLst/>
          </a:prstGeom>
          <a:solidFill>
            <a:schemeClr val="dk1">
              <a:alpha val="16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502;p18">
            <a:extLst>
              <a:ext uri="{FF2B5EF4-FFF2-40B4-BE49-F238E27FC236}">
                <a16:creationId xmlns:a16="http://schemas.microsoft.com/office/drawing/2014/main" id="{30F48AAB-6804-44E3-8204-6F2F540B220A}"/>
              </a:ext>
            </a:extLst>
          </p:cNvPr>
          <p:cNvSpPr/>
          <p:nvPr/>
        </p:nvSpPr>
        <p:spPr bwMode="auto">
          <a:xfrm>
            <a:off x="5600700" y="5985"/>
            <a:ext cx="6591300" cy="6883882"/>
          </a:xfrm>
          <a:prstGeom prst="rect">
            <a:avLst/>
          </a:prstGeom>
          <a:gradFill>
            <a:gsLst>
              <a:gs pos="100000">
                <a:srgbClr val="2F7B85"/>
              </a:gs>
              <a:gs pos="64200">
                <a:srgbClr val="2E6289"/>
              </a:gs>
              <a:gs pos="0">
                <a:srgbClr val="1B2F4D"/>
              </a:gs>
              <a:gs pos="78000">
                <a:srgbClr val="2E6B88"/>
              </a:gs>
              <a:gs pos="48000">
                <a:srgbClr val="2D588B"/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9753E6C-4880-46FF-8395-1E78D7FC61DF}"/>
              </a:ext>
            </a:extLst>
          </p:cNvPr>
          <p:cNvSpPr/>
          <p:nvPr/>
        </p:nvSpPr>
        <p:spPr>
          <a:xfrm>
            <a:off x="6096000" y="1411597"/>
            <a:ext cx="577435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000" dirty="0">
                <a:solidFill>
                  <a:schemeClr val="bg1"/>
                </a:solidFill>
              </a:rPr>
              <a:t>Защита персональных данных – это не про бумаги, а про реальные действия.</a:t>
            </a:r>
          </a:p>
          <a:p>
            <a:pPr>
              <a:spcAft>
                <a:spcPts val="1800"/>
              </a:spcAft>
            </a:pPr>
            <a:r>
              <a:rPr lang="ru-RU" sz="2000" dirty="0">
                <a:solidFill>
                  <a:schemeClr val="bg1"/>
                </a:solidFill>
              </a:rPr>
              <a:t>Понимание сотрудников и создание культуры обработки – ключ к успеху. </a:t>
            </a:r>
          </a:p>
          <a:p>
            <a:pPr>
              <a:spcAft>
                <a:spcPts val="1800"/>
              </a:spcAft>
            </a:pPr>
            <a:r>
              <a:rPr lang="ru-RU" sz="2000" dirty="0">
                <a:solidFill>
                  <a:schemeClr val="bg1"/>
                </a:solidFill>
              </a:rPr>
              <a:t>Защита персональных данных не бюрократия, а доверие клиентов. 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4AF8F2C1-A2A5-473A-9D21-57A384C93FF8}"/>
              </a:ext>
            </a:extLst>
          </p:cNvPr>
          <p:cNvSpPr/>
          <p:nvPr/>
        </p:nvSpPr>
        <p:spPr>
          <a:xfrm>
            <a:off x="0" y="1"/>
            <a:ext cx="12192000" cy="1002504"/>
          </a:xfrm>
          <a:prstGeom prst="rect">
            <a:avLst/>
          </a:prstGeom>
          <a:solidFill>
            <a:srgbClr val="06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F3FEE9-08B0-4CB9-9255-FDCCFB24BE9A}"/>
              </a:ext>
            </a:extLst>
          </p:cNvPr>
          <p:cNvSpPr txBox="1"/>
          <p:nvPr/>
        </p:nvSpPr>
        <p:spPr>
          <a:xfrm>
            <a:off x="4370388" y="81843"/>
            <a:ext cx="7487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</a:rPr>
              <a:t>Конкретные рекомендации для субъектов туристической индустрии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8" name="Picture 16">
            <a:extLst>
              <a:ext uri="{FF2B5EF4-FFF2-40B4-BE49-F238E27FC236}">
                <a16:creationId xmlns:a16="http://schemas.microsoft.com/office/drawing/2014/main" id="{4720C1B7-D1F3-4B34-91AB-01F7C18236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706" y="140339"/>
            <a:ext cx="2534689" cy="72932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8634BA5-009F-402F-9953-F1541EE34608}"/>
              </a:ext>
            </a:extLst>
          </p:cNvPr>
          <p:cNvSpPr/>
          <p:nvPr/>
        </p:nvSpPr>
        <p:spPr>
          <a:xfrm>
            <a:off x="6445720" y="5087469"/>
            <a:ext cx="51354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>
                <a:solidFill>
                  <a:schemeClr val="bg1"/>
                </a:solidFill>
              </a:rPr>
              <a:t>1. Провести аудит всех процессов обработки;</a:t>
            </a:r>
          </a:p>
          <a:p>
            <a:pPr>
              <a:spcAft>
                <a:spcPts val="1200"/>
              </a:spcAft>
            </a:pPr>
            <a:r>
              <a:rPr lang="ru-RU" sz="2000" dirty="0">
                <a:solidFill>
                  <a:schemeClr val="bg1"/>
                </a:solidFill>
              </a:rPr>
              <a:t>2. Минимизировать риски;</a:t>
            </a:r>
          </a:p>
          <a:p>
            <a:pPr>
              <a:spcAft>
                <a:spcPts val="1200"/>
              </a:spcAft>
            </a:pPr>
            <a:r>
              <a:rPr lang="ru-RU" sz="2000" dirty="0">
                <a:solidFill>
                  <a:schemeClr val="bg1"/>
                </a:solidFill>
              </a:rPr>
              <a:t>3. Начать поэтапное внедрение.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78A3BA-8B2E-40C4-B3EC-3A0FDB17B720}"/>
              </a:ext>
            </a:extLst>
          </p:cNvPr>
          <p:cNvSpPr/>
          <p:nvPr/>
        </p:nvSpPr>
        <p:spPr>
          <a:xfrm>
            <a:off x="7130055" y="4413260"/>
            <a:ext cx="36363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b="1" u="sng" dirty="0">
                <a:solidFill>
                  <a:schemeClr val="bg1"/>
                </a:solidFill>
              </a:rPr>
              <a:t>Что делать завтра</a:t>
            </a:r>
            <a:r>
              <a:rPr lang="ru-RU" sz="2000" dirty="0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9888770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204009"/>
          </a:xfrm>
          <a:prstGeom prst="rect">
            <a:avLst/>
          </a:prstGeom>
          <a:solidFill>
            <a:srgbClr val="06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4403535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Благодарим за внимание!</a:t>
            </a:r>
            <a:endParaRPr lang="en-US" sz="3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B69834DB-E046-7391-12AA-37C98A5783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6391" y="2564041"/>
            <a:ext cx="5378533" cy="15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7577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07FD6B6-C370-4D3E-9B6E-5BD862D54E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777"/>
            <a:ext cx="6782558" cy="6799224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51F5439-25AB-45F0-808A-5AF689CD1C1E}"/>
              </a:ext>
            </a:extLst>
          </p:cNvPr>
          <p:cNvGrpSpPr/>
          <p:nvPr/>
        </p:nvGrpSpPr>
        <p:grpSpPr>
          <a:xfrm>
            <a:off x="1551619" y="2293165"/>
            <a:ext cx="3808426" cy="2146364"/>
            <a:chOff x="4375151" y="2263776"/>
            <a:chExt cx="3810000" cy="2146364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433176CC-64BE-469B-8DBB-D8F6B3535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5151" y="2263776"/>
              <a:ext cx="3810000" cy="2146364"/>
            </a:xfrm>
            <a:prstGeom prst="roundRect">
              <a:avLst>
                <a:gd name="adj" fmla="val 0"/>
              </a:avLst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3E0C7821-02C8-494E-B458-26B87D361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14864" y="2263776"/>
              <a:ext cx="3200400" cy="76993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9E44359C-F259-4BEB-87D8-37D42D92E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5482252" y="4333145"/>
              <a:ext cx="1647211" cy="76993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8CA4F22-C9EF-4B61-AD0A-59C3086AD8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383211" y="58777"/>
            <a:ext cx="1146063" cy="6799224"/>
          </a:xfrm>
          <a:prstGeom prst="rect">
            <a:avLst/>
          </a:prstGeom>
        </p:spPr>
      </p:pic>
      <p:sp>
        <p:nvSpPr>
          <p:cNvPr id="14" name="Google Shape;502;p18">
            <a:extLst>
              <a:ext uri="{FF2B5EF4-FFF2-40B4-BE49-F238E27FC236}">
                <a16:creationId xmlns:a16="http://schemas.microsoft.com/office/drawing/2014/main" id="{714A1C47-A6BA-47E9-B79C-4F56CB83F2DD}"/>
              </a:ext>
            </a:extLst>
          </p:cNvPr>
          <p:cNvSpPr/>
          <p:nvPr/>
        </p:nvSpPr>
        <p:spPr bwMode="auto">
          <a:xfrm>
            <a:off x="7047822" y="5984"/>
            <a:ext cx="5165914" cy="6883882"/>
          </a:xfrm>
          <a:prstGeom prst="rect">
            <a:avLst/>
          </a:prstGeom>
          <a:gradFill>
            <a:gsLst>
              <a:gs pos="100000">
                <a:srgbClr val="2F7B85"/>
              </a:gs>
              <a:gs pos="64200">
                <a:srgbClr val="2E6289"/>
              </a:gs>
              <a:gs pos="0">
                <a:srgbClr val="1B2F4D"/>
              </a:gs>
              <a:gs pos="78000">
                <a:srgbClr val="2E6B88"/>
              </a:gs>
              <a:gs pos="48000">
                <a:srgbClr val="2D588B"/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320C6D-EDB5-4FE1-9010-2F3F1F3BFB76}"/>
              </a:ext>
            </a:extLst>
          </p:cNvPr>
          <p:cNvSpPr txBox="1"/>
          <p:nvPr/>
        </p:nvSpPr>
        <p:spPr bwMode="auto">
          <a:xfrm>
            <a:off x="7226784" y="1560016"/>
            <a:ext cx="4926180" cy="996033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ООО «Корал Тревел»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– туристический оператор в сфере международного выездного туризма</a:t>
            </a:r>
            <a:endParaRPr lang="ru-RU" sz="2000" dirty="0">
              <a:solidFill>
                <a:srgbClr val="1D5AA1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2A2E623-D33D-4FC9-85B3-E0A99C801931}"/>
              </a:ext>
            </a:extLst>
          </p:cNvPr>
          <p:cNvSpPr/>
          <p:nvPr/>
        </p:nvSpPr>
        <p:spPr>
          <a:xfrm>
            <a:off x="8510798" y="5113551"/>
            <a:ext cx="3318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Сотрудничество с более чем </a:t>
            </a:r>
            <a:r>
              <a:rPr lang="ru-RU" sz="2000" b="1" dirty="0">
                <a:solidFill>
                  <a:schemeClr val="bg1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1</a:t>
            </a:r>
            <a:r>
              <a:rPr lang="en-US" sz="2000" b="1" dirty="0">
                <a:solidFill>
                  <a:schemeClr val="bg1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000</a:t>
            </a:r>
            <a:r>
              <a:rPr lang="ru-RU" sz="2000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турагентств</a:t>
            </a:r>
            <a:endParaRPr lang="ru-BY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10FEC34E-62AE-4A20-A276-9A2829CDBE11}"/>
              </a:ext>
            </a:extLst>
          </p:cNvPr>
          <p:cNvSpPr/>
          <p:nvPr/>
        </p:nvSpPr>
        <p:spPr>
          <a:xfrm>
            <a:off x="7504130" y="5073320"/>
            <a:ext cx="797169" cy="797169"/>
          </a:xfrm>
          <a:prstGeom prst="ellipse">
            <a:avLst/>
          </a:prstGeom>
          <a:gradFill flip="none" rotWithShape="1">
            <a:gsLst>
              <a:gs pos="98649">
                <a:schemeClr val="bg1"/>
              </a:gs>
              <a:gs pos="36000">
                <a:srgbClr val="14578B"/>
              </a:gs>
              <a:gs pos="0">
                <a:srgbClr val="008DCE"/>
              </a:gs>
              <a:gs pos="7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pic>
        <p:nvPicPr>
          <p:cNvPr id="11" name="Рисунок 10" descr="Расширение бизнеса">
            <a:extLst>
              <a:ext uri="{FF2B5EF4-FFF2-40B4-BE49-F238E27FC236}">
                <a16:creationId xmlns:a16="http://schemas.microsoft.com/office/drawing/2014/main" id="{4B12D088-ACDF-4838-BFAB-823330CAFA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66544" y="5212320"/>
            <a:ext cx="569789" cy="569789"/>
          </a:xfrm>
          <a:prstGeom prst="rect">
            <a:avLst/>
          </a:prstGeom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4A228876-CA5D-404E-B9D0-23B813029AAD}"/>
              </a:ext>
            </a:extLst>
          </p:cNvPr>
          <p:cNvSpPr/>
          <p:nvPr/>
        </p:nvSpPr>
        <p:spPr>
          <a:xfrm>
            <a:off x="7291183" y="4540231"/>
            <a:ext cx="4735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 2026 г.</a:t>
            </a:r>
            <a:endParaRPr lang="ru-BY" sz="2000" u="sng" dirty="0">
              <a:solidFill>
                <a:schemeClr val="bg1"/>
              </a:solidFill>
            </a:endParaRP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CC99FC32-CF96-4D64-93D2-4C7DC32D9942}"/>
              </a:ext>
            </a:extLst>
          </p:cNvPr>
          <p:cNvSpPr/>
          <p:nvPr/>
        </p:nvSpPr>
        <p:spPr>
          <a:xfrm>
            <a:off x="0" y="1"/>
            <a:ext cx="12213736" cy="1002504"/>
          </a:xfrm>
          <a:prstGeom prst="rect">
            <a:avLst/>
          </a:prstGeom>
          <a:solidFill>
            <a:srgbClr val="06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1BE3CA-54A5-40FC-9351-B4AD91878C91}"/>
              </a:ext>
            </a:extLst>
          </p:cNvPr>
          <p:cNvSpPr txBox="1"/>
          <p:nvPr/>
        </p:nvSpPr>
        <p:spPr>
          <a:xfrm>
            <a:off x="7935629" y="240417"/>
            <a:ext cx="3885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solidFill>
                  <a:schemeClr val="bg1"/>
                </a:solidFill>
              </a:rPr>
              <a:t>О Корал Тревел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2" name="Picture 16">
            <a:extLst>
              <a:ext uri="{FF2B5EF4-FFF2-40B4-BE49-F238E27FC236}">
                <a16:creationId xmlns:a16="http://schemas.microsoft.com/office/drawing/2014/main" id="{BE006B14-E3C4-4134-88F7-06233682467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706" y="140339"/>
            <a:ext cx="2534689" cy="72932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D6A8521-A358-4D6A-8062-3FE83F3650B1}"/>
              </a:ext>
            </a:extLst>
          </p:cNvPr>
          <p:cNvSpPr txBox="1"/>
          <p:nvPr/>
        </p:nvSpPr>
        <p:spPr bwMode="auto">
          <a:xfrm>
            <a:off x="7195610" y="3114261"/>
            <a:ext cx="4926180" cy="688256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Бренд </a:t>
            </a:r>
            <a:r>
              <a:rPr lang="en-US" sz="2000" dirty="0">
                <a:solidFill>
                  <a:schemeClr val="bg1"/>
                </a:solidFill>
              </a:rPr>
              <a:t>Coral Travel – </a:t>
            </a:r>
            <a:r>
              <a:rPr lang="ru-RU" sz="2000" dirty="0">
                <a:solidFill>
                  <a:schemeClr val="bg1"/>
                </a:solidFill>
              </a:rPr>
              <a:t>на рынке с 1995 г.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На рынке Беларуси – с 2010 г.</a:t>
            </a:r>
          </a:p>
        </p:txBody>
      </p:sp>
    </p:spTree>
    <p:extLst>
      <p:ext uri="{BB962C8B-B14F-4D97-AF65-F5344CB8AC3E}">
        <p14:creationId xmlns:p14="http://schemas.microsoft.com/office/powerpoint/2010/main" val="372493708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AAE5BD-F1FE-464D-ACEE-56071D840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996520"/>
            <a:ext cx="6869754" cy="5867463"/>
          </a:xfrm>
          <a:prstGeom prst="rect">
            <a:avLst/>
          </a:prstGeom>
        </p:spPr>
      </p:pic>
      <p:sp>
        <p:nvSpPr>
          <p:cNvPr id="466" name="Google Shape;466;p16"/>
          <p:cNvSpPr/>
          <p:nvPr/>
        </p:nvSpPr>
        <p:spPr>
          <a:xfrm>
            <a:off x="5301273" y="5985"/>
            <a:ext cx="1611190" cy="6852015"/>
          </a:xfrm>
          <a:prstGeom prst="rect">
            <a:avLst/>
          </a:prstGeom>
          <a:solidFill>
            <a:schemeClr val="dk1">
              <a:alpha val="16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502;p18">
            <a:extLst>
              <a:ext uri="{FF2B5EF4-FFF2-40B4-BE49-F238E27FC236}">
                <a16:creationId xmlns:a16="http://schemas.microsoft.com/office/drawing/2014/main" id="{714A1C47-A6BA-47E9-B79C-4F56CB83F2DD}"/>
              </a:ext>
            </a:extLst>
          </p:cNvPr>
          <p:cNvSpPr/>
          <p:nvPr/>
        </p:nvSpPr>
        <p:spPr bwMode="auto">
          <a:xfrm>
            <a:off x="4978401" y="5984"/>
            <a:ext cx="7213599" cy="6883882"/>
          </a:xfrm>
          <a:prstGeom prst="rect">
            <a:avLst/>
          </a:prstGeom>
          <a:gradFill>
            <a:gsLst>
              <a:gs pos="100000">
                <a:srgbClr val="2F7B85"/>
              </a:gs>
              <a:gs pos="64200">
                <a:srgbClr val="2E6289"/>
              </a:gs>
              <a:gs pos="0">
                <a:srgbClr val="1B2F4D"/>
              </a:gs>
              <a:gs pos="78000">
                <a:srgbClr val="2E6B88"/>
              </a:gs>
              <a:gs pos="48000">
                <a:srgbClr val="2D588B"/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7F570F6-81D6-4FFB-88F5-E510729A021D}"/>
              </a:ext>
            </a:extLst>
          </p:cNvPr>
          <p:cNvSpPr/>
          <p:nvPr/>
        </p:nvSpPr>
        <p:spPr>
          <a:xfrm>
            <a:off x="5475477" y="1415221"/>
            <a:ext cx="63452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>
                <a:solidFill>
                  <a:schemeClr val="bg1"/>
                </a:solidFill>
              </a:rPr>
              <a:t>1. Обработка большого количества данных физических лиц, включая:</a:t>
            </a:r>
          </a:p>
          <a:p>
            <a:pPr marL="54000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паспортные данные; </a:t>
            </a:r>
          </a:p>
          <a:p>
            <a:pPr marL="54000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сведения по туру, включая медицинские и иные чувствительные данные;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2. Информированность населения и доверие клиентов. Клиенты выбирают тех кому доверяют. 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3. Утечки – не только ответственность, но и репутация. </a:t>
            </a:r>
            <a:endParaRPr lang="LID4096" sz="2000" dirty="0">
              <a:solidFill>
                <a:schemeClr val="bg1"/>
              </a:solidFill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4AF8F2C1-A2A5-473A-9D21-57A384C93FF8}"/>
              </a:ext>
            </a:extLst>
          </p:cNvPr>
          <p:cNvSpPr/>
          <p:nvPr/>
        </p:nvSpPr>
        <p:spPr>
          <a:xfrm>
            <a:off x="-1" y="1"/>
            <a:ext cx="12192001" cy="1002504"/>
          </a:xfrm>
          <a:prstGeom prst="rect">
            <a:avLst/>
          </a:prstGeom>
          <a:solidFill>
            <a:srgbClr val="06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F3FEE9-08B0-4CB9-9255-FDCCFB24BE9A}"/>
              </a:ext>
            </a:extLst>
          </p:cNvPr>
          <p:cNvSpPr txBox="1"/>
          <p:nvPr/>
        </p:nvSpPr>
        <p:spPr>
          <a:xfrm>
            <a:off x="3880016" y="85754"/>
            <a:ext cx="7940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</a:rPr>
              <a:t>Почему защита персональных данных – </a:t>
            </a:r>
          </a:p>
          <a:p>
            <a:pPr algn="r"/>
            <a:r>
              <a:rPr lang="ru-RU" sz="2400" dirty="0">
                <a:solidFill>
                  <a:schemeClr val="bg1"/>
                </a:solidFill>
              </a:rPr>
              <a:t>важное направление в туристической сфере?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8" name="Picture 16">
            <a:extLst>
              <a:ext uri="{FF2B5EF4-FFF2-40B4-BE49-F238E27FC236}">
                <a16:creationId xmlns:a16="http://schemas.microsoft.com/office/drawing/2014/main" id="{4720C1B7-D1F3-4B34-91AB-01F7C18236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706" y="140339"/>
            <a:ext cx="2534689" cy="72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5939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DD34C0E-4DC9-485B-86AB-EFA91A4711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1205" y="976394"/>
            <a:ext cx="5500795" cy="5881606"/>
          </a:xfrm>
          <a:prstGeom prst="rect">
            <a:avLst/>
          </a:prstGeom>
        </p:spPr>
      </p:pic>
      <p:sp>
        <p:nvSpPr>
          <p:cNvPr id="466" name="Google Shape;466;p16"/>
          <p:cNvSpPr/>
          <p:nvPr/>
        </p:nvSpPr>
        <p:spPr>
          <a:xfrm>
            <a:off x="5301271" y="0"/>
            <a:ext cx="6890729" cy="6858000"/>
          </a:xfrm>
          <a:prstGeom prst="rect">
            <a:avLst/>
          </a:prstGeom>
          <a:solidFill>
            <a:schemeClr val="dk1">
              <a:alpha val="16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502;p18">
            <a:extLst>
              <a:ext uri="{FF2B5EF4-FFF2-40B4-BE49-F238E27FC236}">
                <a16:creationId xmlns:a16="http://schemas.microsoft.com/office/drawing/2014/main" id="{714A1C47-A6BA-47E9-B79C-4F56CB83F2DD}"/>
              </a:ext>
            </a:extLst>
          </p:cNvPr>
          <p:cNvSpPr/>
          <p:nvPr/>
        </p:nvSpPr>
        <p:spPr bwMode="auto">
          <a:xfrm>
            <a:off x="-1" y="5984"/>
            <a:ext cx="6912463" cy="6883882"/>
          </a:xfrm>
          <a:prstGeom prst="rect">
            <a:avLst/>
          </a:prstGeom>
          <a:gradFill>
            <a:gsLst>
              <a:gs pos="100000">
                <a:srgbClr val="2F7B85"/>
              </a:gs>
              <a:gs pos="64200">
                <a:srgbClr val="2E6289"/>
              </a:gs>
              <a:gs pos="0">
                <a:srgbClr val="1B2F4D"/>
              </a:gs>
              <a:gs pos="78000">
                <a:srgbClr val="2E6B88"/>
              </a:gs>
              <a:gs pos="48000">
                <a:srgbClr val="2D588B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4AF8F2C1-A2A5-473A-9D21-57A384C93FF8}"/>
              </a:ext>
            </a:extLst>
          </p:cNvPr>
          <p:cNvSpPr/>
          <p:nvPr/>
        </p:nvSpPr>
        <p:spPr>
          <a:xfrm>
            <a:off x="-1" y="1"/>
            <a:ext cx="12192001" cy="1002504"/>
          </a:xfrm>
          <a:prstGeom prst="rect">
            <a:avLst/>
          </a:prstGeom>
          <a:solidFill>
            <a:srgbClr val="06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F3FEE9-08B0-4CB9-9255-FDCCFB24BE9A}"/>
              </a:ext>
            </a:extLst>
          </p:cNvPr>
          <p:cNvSpPr txBox="1"/>
          <p:nvPr/>
        </p:nvSpPr>
        <p:spPr>
          <a:xfrm>
            <a:off x="3971339" y="249187"/>
            <a:ext cx="79406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600" dirty="0">
                <a:solidFill>
                  <a:schemeClr val="bg1"/>
                </a:solidFill>
              </a:rPr>
              <a:t>С чего начать защиту персональных данных?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18" name="Picture 16">
            <a:extLst>
              <a:ext uri="{FF2B5EF4-FFF2-40B4-BE49-F238E27FC236}">
                <a16:creationId xmlns:a16="http://schemas.microsoft.com/office/drawing/2014/main" id="{4720C1B7-D1F3-4B34-91AB-01F7C18236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706" y="140339"/>
            <a:ext cx="2534689" cy="72932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7F570F6-81D6-4FFB-88F5-E510729A021D}"/>
              </a:ext>
            </a:extLst>
          </p:cNvPr>
          <p:cNvSpPr/>
          <p:nvPr/>
        </p:nvSpPr>
        <p:spPr>
          <a:xfrm>
            <a:off x="357130" y="1315118"/>
            <a:ext cx="6198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</a:rPr>
              <a:t>Аудит всех бизнес-процессов где могут обрабатываться персональные данные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9C99CDC-02A1-466E-8D4D-1AD7B3001D60}"/>
              </a:ext>
            </a:extLst>
          </p:cNvPr>
          <p:cNvSpPr/>
          <p:nvPr/>
        </p:nvSpPr>
        <p:spPr>
          <a:xfrm>
            <a:off x="1185865" y="2306880"/>
            <a:ext cx="48124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u="sng" dirty="0">
                <a:solidFill>
                  <a:schemeClr val="bg1"/>
                </a:solidFill>
              </a:rPr>
              <a:t>Пример ООО «Корал Тревел»: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9753E6C-4880-46FF-8395-1E78D7FC61DF}"/>
              </a:ext>
            </a:extLst>
          </p:cNvPr>
          <p:cNvSpPr/>
          <p:nvPr/>
        </p:nvSpPr>
        <p:spPr>
          <a:xfrm>
            <a:off x="493006" y="2847891"/>
            <a:ext cx="61981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</a:rPr>
              <a:t>1. Работники Организации; 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</a:rPr>
              <a:t>2. Клиенты (заказчики и туристы);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</a:rPr>
              <a:t>2.1. Обработка на основании договора; 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</a:rPr>
              <a:t>2.2. Иные правовые основания обработки; 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</a:rPr>
              <a:t>2.3. Передача персональных данных третьим лицам; 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</a:rPr>
              <a:t>3. Иные случаи обработки: 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</a:rPr>
              <a:t>3.1. Сайт – cookie файлы и иная информация;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</a:rPr>
              <a:t>3.2. Реклама и маркетинг; 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</a:rPr>
              <a:t>3.3. Видеонаблюдение в офисах и аудиозапись звонков. </a:t>
            </a:r>
          </a:p>
        </p:txBody>
      </p:sp>
    </p:spTree>
    <p:extLst>
      <p:ext uri="{BB962C8B-B14F-4D97-AF65-F5344CB8AC3E}">
        <p14:creationId xmlns:p14="http://schemas.microsoft.com/office/powerpoint/2010/main" val="389794920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944797B-63FA-4D52-BA8F-EBE6769010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803216"/>
            <a:ext cx="8787320" cy="6054784"/>
          </a:xfrm>
          <a:prstGeom prst="rect">
            <a:avLst/>
          </a:prstGeom>
        </p:spPr>
      </p:pic>
      <p:sp>
        <p:nvSpPr>
          <p:cNvPr id="466" name="Google Shape;466;p16"/>
          <p:cNvSpPr/>
          <p:nvPr/>
        </p:nvSpPr>
        <p:spPr>
          <a:xfrm>
            <a:off x="-2" y="5985"/>
            <a:ext cx="6912465" cy="6852015"/>
          </a:xfrm>
          <a:prstGeom prst="rect">
            <a:avLst/>
          </a:prstGeom>
          <a:solidFill>
            <a:schemeClr val="dk1">
              <a:alpha val="16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502;p18">
            <a:extLst>
              <a:ext uri="{FF2B5EF4-FFF2-40B4-BE49-F238E27FC236}">
                <a16:creationId xmlns:a16="http://schemas.microsoft.com/office/drawing/2014/main" id="{714A1C47-A6BA-47E9-B79C-4F56CB83F2DD}"/>
              </a:ext>
            </a:extLst>
          </p:cNvPr>
          <p:cNvSpPr/>
          <p:nvPr/>
        </p:nvSpPr>
        <p:spPr bwMode="auto">
          <a:xfrm>
            <a:off x="5130800" y="5984"/>
            <a:ext cx="7082936" cy="6883882"/>
          </a:xfrm>
          <a:prstGeom prst="rect">
            <a:avLst/>
          </a:prstGeom>
          <a:gradFill>
            <a:gsLst>
              <a:gs pos="100000">
                <a:srgbClr val="2F7B85"/>
              </a:gs>
              <a:gs pos="64200">
                <a:srgbClr val="2E6289"/>
              </a:gs>
              <a:gs pos="0">
                <a:srgbClr val="1B2F4D"/>
              </a:gs>
              <a:gs pos="78000">
                <a:srgbClr val="2E6B88"/>
              </a:gs>
              <a:gs pos="48000">
                <a:srgbClr val="2D588B"/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4AF8F2C1-A2A5-473A-9D21-57A384C93FF8}"/>
              </a:ext>
            </a:extLst>
          </p:cNvPr>
          <p:cNvSpPr/>
          <p:nvPr/>
        </p:nvSpPr>
        <p:spPr>
          <a:xfrm>
            <a:off x="0" y="1"/>
            <a:ext cx="12213736" cy="1002504"/>
          </a:xfrm>
          <a:prstGeom prst="rect">
            <a:avLst/>
          </a:prstGeom>
          <a:solidFill>
            <a:srgbClr val="06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6">
            <a:extLst>
              <a:ext uri="{FF2B5EF4-FFF2-40B4-BE49-F238E27FC236}">
                <a16:creationId xmlns:a16="http://schemas.microsoft.com/office/drawing/2014/main" id="{4720C1B7-D1F3-4B34-91AB-01F7C18236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706" y="140339"/>
            <a:ext cx="2534689" cy="729321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9753E6C-4880-46FF-8395-1E78D7FC61DF}"/>
              </a:ext>
            </a:extLst>
          </p:cNvPr>
          <p:cNvSpPr/>
          <p:nvPr/>
        </p:nvSpPr>
        <p:spPr>
          <a:xfrm>
            <a:off x="5667160" y="1393273"/>
            <a:ext cx="6240317" cy="4242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solidFill>
                  <a:schemeClr val="bg1"/>
                </a:solidFill>
              </a:rPr>
              <a:t>Назначение ответственного лица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– для юр. лиц; </a:t>
            </a:r>
            <a:endParaRPr lang="en-US" dirty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Обучение и контроль персонала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– не формальность, а необходимость. 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Разграничение доступа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– не ограничение, а щит от утечек. 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pPr>
              <a:spcAft>
                <a:spcPts val="1000"/>
              </a:spcAft>
            </a:pPr>
            <a:r>
              <a:rPr lang="ru-RU" sz="2000" b="1" dirty="0">
                <a:solidFill>
                  <a:schemeClr val="bg1"/>
                </a:solidFill>
              </a:rPr>
              <a:t>Документальный учет всех процессов</a:t>
            </a:r>
            <a:r>
              <a:rPr lang="ru-RU" sz="2000" dirty="0">
                <a:solidFill>
                  <a:schemeClr val="bg1"/>
                </a:solidFill>
              </a:rPr>
              <a:t>: </a:t>
            </a:r>
          </a:p>
          <a:p>
            <a:pPr marL="54000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Политики (обработки, видеонаблюдения, 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cookie</a:t>
            </a:r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– файлов и пр.) – обеспечение прозрачности обработки;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54000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Внутренние документы (Реестры обработки, Список уполномоченных лиц, Реестр согласий и пр.) – инструмент контроля).</a:t>
            </a:r>
            <a:endParaRPr lang="LID4096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BC9C08-C2C1-458C-B5ED-B5A3E21D8885}"/>
              </a:ext>
            </a:extLst>
          </p:cNvPr>
          <p:cNvSpPr txBox="1"/>
          <p:nvPr/>
        </p:nvSpPr>
        <p:spPr>
          <a:xfrm>
            <a:off x="3971339" y="249187"/>
            <a:ext cx="79406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600" dirty="0">
                <a:solidFill>
                  <a:schemeClr val="bg1"/>
                </a:solidFill>
              </a:rPr>
              <a:t>С чего начать защиту персональных данных?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2172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02;p18">
            <a:extLst>
              <a:ext uri="{FF2B5EF4-FFF2-40B4-BE49-F238E27FC236}">
                <a16:creationId xmlns:a16="http://schemas.microsoft.com/office/drawing/2014/main" id="{30F48AAB-6804-44E3-8204-6F2F540B220A}"/>
              </a:ext>
            </a:extLst>
          </p:cNvPr>
          <p:cNvSpPr/>
          <p:nvPr/>
        </p:nvSpPr>
        <p:spPr bwMode="auto">
          <a:xfrm>
            <a:off x="0" y="5985"/>
            <a:ext cx="12192000" cy="6883882"/>
          </a:xfrm>
          <a:prstGeom prst="rect">
            <a:avLst/>
          </a:prstGeom>
          <a:gradFill>
            <a:gsLst>
              <a:gs pos="100000">
                <a:srgbClr val="2F7B85"/>
              </a:gs>
              <a:gs pos="64200">
                <a:srgbClr val="2E6289"/>
              </a:gs>
              <a:gs pos="0">
                <a:srgbClr val="1B2F4D"/>
              </a:gs>
              <a:gs pos="78000">
                <a:srgbClr val="2E6B88"/>
              </a:gs>
              <a:gs pos="48000">
                <a:srgbClr val="2D588B"/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9753E6C-4880-46FF-8395-1E78D7FC61DF}"/>
              </a:ext>
            </a:extLst>
          </p:cNvPr>
          <p:cNvSpPr/>
          <p:nvPr/>
        </p:nvSpPr>
        <p:spPr>
          <a:xfrm>
            <a:off x="1450661" y="1422418"/>
            <a:ext cx="1030423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Незнания сотрудников – риск неправомерной обработки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r>
              <a:rPr lang="ru-RU" u="sng" dirty="0">
                <a:solidFill>
                  <a:schemeClr val="bg1"/>
                </a:solidFill>
                <a:latin typeface="+mj-lt"/>
              </a:rPr>
              <a:t>Пример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: сотрудник просит клиента прислать копию паспорта для бронирования тура;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Безграничный доступ – риск утечек</a:t>
            </a:r>
            <a:r>
              <a:rPr lang="ru-RU" dirty="0">
                <a:solidFill>
                  <a:schemeClr val="bg1"/>
                </a:solidFill>
              </a:rPr>
              <a:t>;</a:t>
            </a:r>
            <a:r>
              <a:rPr lang="ru-RU" b="1" dirty="0">
                <a:solidFill>
                  <a:schemeClr val="bg1"/>
                </a:solidFill>
              </a:rPr>
              <a:t> </a:t>
            </a:r>
          </a:p>
          <a:p>
            <a:r>
              <a:rPr lang="ru-RU" u="sng" dirty="0">
                <a:solidFill>
                  <a:schemeClr val="bg1"/>
                </a:solidFill>
                <a:latin typeface="+mj-lt"/>
              </a:rPr>
              <a:t>Пример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: сотрудник имеет доступ к документам необходимость работы с которыми не входит в его обязанности;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Использование иностранных мессенджеров без контроля</a:t>
            </a:r>
            <a:r>
              <a:rPr lang="ru-RU" dirty="0">
                <a:solidFill>
                  <a:schemeClr val="bg1"/>
                </a:solidFill>
              </a:rPr>
              <a:t>;</a:t>
            </a:r>
            <a:r>
              <a:rPr lang="ru-RU" b="1" dirty="0">
                <a:solidFill>
                  <a:schemeClr val="bg1"/>
                </a:solidFill>
              </a:rPr>
              <a:t> </a:t>
            </a:r>
          </a:p>
          <a:p>
            <a:r>
              <a:rPr lang="ru-RU" u="sng" dirty="0">
                <a:solidFill>
                  <a:schemeClr val="bg1"/>
                </a:solidFill>
                <a:latin typeface="+mj-lt"/>
              </a:rPr>
              <a:t>Пример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: чаты с персональными данными хранятся без конкретного срока и оценки целесообразности; 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Использование личных устройств для работы</a:t>
            </a:r>
            <a:r>
              <a:rPr lang="ru-RU" dirty="0">
                <a:solidFill>
                  <a:schemeClr val="bg1"/>
                </a:solidFill>
              </a:rPr>
              <a:t>;</a:t>
            </a:r>
            <a:r>
              <a:rPr lang="ru-RU" b="1" dirty="0">
                <a:solidFill>
                  <a:schemeClr val="bg1"/>
                </a:solidFill>
              </a:rPr>
              <a:t> </a:t>
            </a:r>
          </a:p>
          <a:p>
            <a:r>
              <a:rPr lang="ru-RU" u="sng" dirty="0">
                <a:solidFill>
                  <a:schemeClr val="bg1"/>
                </a:solidFill>
              </a:rPr>
              <a:t>Пример</a:t>
            </a:r>
            <a:r>
              <a:rPr lang="ru-RU" dirty="0">
                <a:solidFill>
                  <a:schemeClr val="bg1"/>
                </a:solidFill>
              </a:rPr>
              <a:t>: взломали сотрудника – взломали компанию; 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Бесконтрольная передача персональных данных</a:t>
            </a:r>
            <a:r>
              <a:rPr lang="ru-RU" dirty="0">
                <a:solidFill>
                  <a:schemeClr val="bg1"/>
                </a:solidFill>
              </a:rPr>
              <a:t>; </a:t>
            </a:r>
          </a:p>
          <a:p>
            <a:r>
              <a:rPr lang="ru-RU" u="sng" dirty="0">
                <a:solidFill>
                  <a:schemeClr val="bg1"/>
                </a:solidFill>
                <a:latin typeface="+mj-lt"/>
              </a:rPr>
              <a:t>Пример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: работник передает данные большому количеству сотрудников компании, которые как имеют, так и не имеют к ним отношения. 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4AF8F2C1-A2A5-473A-9D21-57A384C93FF8}"/>
              </a:ext>
            </a:extLst>
          </p:cNvPr>
          <p:cNvSpPr/>
          <p:nvPr/>
        </p:nvSpPr>
        <p:spPr>
          <a:xfrm>
            <a:off x="0" y="1"/>
            <a:ext cx="12192000" cy="1002504"/>
          </a:xfrm>
          <a:prstGeom prst="rect">
            <a:avLst/>
          </a:prstGeom>
          <a:solidFill>
            <a:srgbClr val="06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F3FEE9-08B0-4CB9-9255-FDCCFB24BE9A}"/>
              </a:ext>
            </a:extLst>
          </p:cNvPr>
          <p:cNvSpPr txBox="1"/>
          <p:nvPr/>
        </p:nvSpPr>
        <p:spPr>
          <a:xfrm>
            <a:off x="3929678" y="255031"/>
            <a:ext cx="79406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600" dirty="0">
                <a:solidFill>
                  <a:schemeClr val="bg1"/>
                </a:solidFill>
              </a:rPr>
              <a:t>Где нарушения наиболее вероятны?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18" name="Picture 16">
            <a:extLst>
              <a:ext uri="{FF2B5EF4-FFF2-40B4-BE49-F238E27FC236}">
                <a16:creationId xmlns:a16="http://schemas.microsoft.com/office/drawing/2014/main" id="{4720C1B7-D1F3-4B34-91AB-01F7C18236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706" y="140339"/>
            <a:ext cx="2534689" cy="729321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CB7DB33E-EE04-4B0D-8024-90E6AF8F93DA}"/>
              </a:ext>
            </a:extLst>
          </p:cNvPr>
          <p:cNvSpPr/>
          <p:nvPr/>
        </p:nvSpPr>
        <p:spPr>
          <a:xfrm>
            <a:off x="377250" y="1414620"/>
            <a:ext cx="797169" cy="79716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0099CC"/>
              </a:gs>
              <a:gs pos="70000">
                <a:srgbClr val="0066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1ECF8BFF-7B41-450B-B700-BC076D65216B}"/>
              </a:ext>
            </a:extLst>
          </p:cNvPr>
          <p:cNvSpPr/>
          <p:nvPr/>
        </p:nvSpPr>
        <p:spPr>
          <a:xfrm>
            <a:off x="377250" y="2411529"/>
            <a:ext cx="797169" cy="79716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0099CC"/>
              </a:gs>
              <a:gs pos="70000">
                <a:srgbClr val="0066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A439F561-46B3-4931-80FC-DAA911717049}"/>
              </a:ext>
            </a:extLst>
          </p:cNvPr>
          <p:cNvSpPr/>
          <p:nvPr/>
        </p:nvSpPr>
        <p:spPr>
          <a:xfrm>
            <a:off x="377250" y="3547601"/>
            <a:ext cx="797169" cy="79716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0099CC"/>
              </a:gs>
              <a:gs pos="70000">
                <a:srgbClr val="0066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89D64AB5-4E2E-4613-917C-0E416144FF35}"/>
              </a:ext>
            </a:extLst>
          </p:cNvPr>
          <p:cNvSpPr/>
          <p:nvPr/>
        </p:nvSpPr>
        <p:spPr>
          <a:xfrm>
            <a:off x="377250" y="4468850"/>
            <a:ext cx="797169" cy="79716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0099CC"/>
              </a:gs>
              <a:gs pos="70000">
                <a:srgbClr val="0066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44D538A6-8EB7-4AFF-8358-A36B7AC0C573}"/>
              </a:ext>
            </a:extLst>
          </p:cNvPr>
          <p:cNvSpPr/>
          <p:nvPr/>
        </p:nvSpPr>
        <p:spPr>
          <a:xfrm>
            <a:off x="377250" y="5561050"/>
            <a:ext cx="797169" cy="79716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0099CC"/>
              </a:gs>
              <a:gs pos="70000">
                <a:srgbClr val="0066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93BA7C7-61EF-4A08-A3E7-BA2F680DB7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492" y="1567988"/>
            <a:ext cx="376235" cy="49043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6C6E5B5-61A8-4C25-9F6D-64766F12FD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348" y="2582867"/>
            <a:ext cx="484970" cy="484970"/>
          </a:xfrm>
          <a:prstGeom prst="rect">
            <a:avLst/>
          </a:prstGeom>
        </p:spPr>
      </p:pic>
      <p:pic>
        <p:nvPicPr>
          <p:cNvPr id="5" name="Рисунок 4" descr="Чат">
            <a:extLst>
              <a:ext uri="{FF2B5EF4-FFF2-40B4-BE49-F238E27FC236}">
                <a16:creationId xmlns:a16="http://schemas.microsoft.com/office/drawing/2014/main" id="{EE31B1D0-679B-4EE4-BAE0-ECD08EDE8A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7762" y="3661223"/>
            <a:ext cx="629697" cy="62969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2849E59-B738-41CE-ACA9-E406FD83C2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225" y="4663047"/>
            <a:ext cx="408773" cy="408773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 descr="Отзыв клиента">
            <a:extLst>
              <a:ext uri="{FF2B5EF4-FFF2-40B4-BE49-F238E27FC236}">
                <a16:creationId xmlns:a16="http://schemas.microsoft.com/office/drawing/2014/main" id="{1AB0479C-E16D-4029-A3BD-FE59C66053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8424" y="5675446"/>
            <a:ext cx="568376" cy="56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4840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6"/>
          <p:cNvSpPr/>
          <p:nvPr/>
        </p:nvSpPr>
        <p:spPr>
          <a:xfrm>
            <a:off x="5424" y="992042"/>
            <a:ext cx="6090576" cy="5859974"/>
          </a:xfrm>
          <a:prstGeom prst="rect">
            <a:avLst/>
          </a:prstGeom>
          <a:solidFill>
            <a:schemeClr val="dk1">
              <a:alpha val="16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B9294C4-9406-4B1B-BBB7-44D277CD78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9868" y="1202514"/>
            <a:ext cx="3829975" cy="2829834"/>
          </a:xfrm>
          <a:custGeom>
            <a:avLst/>
            <a:gdLst>
              <a:gd name="connsiteX0" fmla="*/ 632922 w 5139583"/>
              <a:gd name="connsiteY0" fmla="*/ 0 h 3797457"/>
              <a:gd name="connsiteX1" fmla="*/ 5139583 w 5139583"/>
              <a:gd name="connsiteY1" fmla="*/ 0 h 3797457"/>
              <a:gd name="connsiteX2" fmla="*/ 5139583 w 5139583"/>
              <a:gd name="connsiteY2" fmla="*/ 3164535 h 3797457"/>
              <a:gd name="connsiteX3" fmla="*/ 4506661 w 5139583"/>
              <a:gd name="connsiteY3" fmla="*/ 3797457 h 3797457"/>
              <a:gd name="connsiteX4" fmla="*/ 0 w 5139583"/>
              <a:gd name="connsiteY4" fmla="*/ 3797457 h 3797457"/>
              <a:gd name="connsiteX5" fmla="*/ 0 w 5139583"/>
              <a:gd name="connsiteY5" fmla="*/ 632922 h 3797457"/>
              <a:gd name="connsiteX6" fmla="*/ 632922 w 5139583"/>
              <a:gd name="connsiteY6" fmla="*/ 0 h 379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9583" h="3797457">
                <a:moveTo>
                  <a:pt x="632922" y="0"/>
                </a:moveTo>
                <a:lnTo>
                  <a:pt x="5139583" y="0"/>
                </a:lnTo>
                <a:lnTo>
                  <a:pt x="5139583" y="3164535"/>
                </a:lnTo>
                <a:cubicBezTo>
                  <a:pt x="5139583" y="3514088"/>
                  <a:pt x="4856214" y="3797457"/>
                  <a:pt x="4506661" y="3797457"/>
                </a:cubicBezTo>
                <a:lnTo>
                  <a:pt x="0" y="3797457"/>
                </a:lnTo>
                <a:lnTo>
                  <a:pt x="0" y="632922"/>
                </a:lnTo>
                <a:cubicBezTo>
                  <a:pt x="0" y="283369"/>
                  <a:pt x="283369" y="0"/>
                  <a:pt x="632922" y="0"/>
                </a:cubicBezTo>
                <a:close/>
              </a:path>
            </a:pathLst>
          </a:custGeom>
          <a:ln w="28575">
            <a:solidFill>
              <a:srgbClr val="008DCE"/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95073D-B906-4F34-8C2F-931C8179D9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56156" y="3822172"/>
            <a:ext cx="3829976" cy="2829835"/>
          </a:xfrm>
          <a:custGeom>
            <a:avLst/>
            <a:gdLst>
              <a:gd name="connsiteX0" fmla="*/ 632922 w 5139583"/>
              <a:gd name="connsiteY0" fmla="*/ 0 h 3797457"/>
              <a:gd name="connsiteX1" fmla="*/ 5139583 w 5139583"/>
              <a:gd name="connsiteY1" fmla="*/ 0 h 3797457"/>
              <a:gd name="connsiteX2" fmla="*/ 5139583 w 5139583"/>
              <a:gd name="connsiteY2" fmla="*/ 3164535 h 3797457"/>
              <a:gd name="connsiteX3" fmla="*/ 4506661 w 5139583"/>
              <a:gd name="connsiteY3" fmla="*/ 3797457 h 3797457"/>
              <a:gd name="connsiteX4" fmla="*/ 0 w 5139583"/>
              <a:gd name="connsiteY4" fmla="*/ 3797457 h 3797457"/>
              <a:gd name="connsiteX5" fmla="*/ 0 w 5139583"/>
              <a:gd name="connsiteY5" fmla="*/ 632922 h 3797457"/>
              <a:gd name="connsiteX6" fmla="*/ 632922 w 5139583"/>
              <a:gd name="connsiteY6" fmla="*/ 0 h 379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9583" h="3797457">
                <a:moveTo>
                  <a:pt x="632922" y="0"/>
                </a:moveTo>
                <a:lnTo>
                  <a:pt x="5139583" y="0"/>
                </a:lnTo>
                <a:lnTo>
                  <a:pt x="5139583" y="3164535"/>
                </a:lnTo>
                <a:cubicBezTo>
                  <a:pt x="5139583" y="3514088"/>
                  <a:pt x="4856214" y="3797457"/>
                  <a:pt x="4506661" y="3797457"/>
                </a:cubicBezTo>
                <a:lnTo>
                  <a:pt x="0" y="3797457"/>
                </a:lnTo>
                <a:lnTo>
                  <a:pt x="0" y="632922"/>
                </a:lnTo>
                <a:cubicBezTo>
                  <a:pt x="0" y="283369"/>
                  <a:pt x="283369" y="0"/>
                  <a:pt x="632922" y="0"/>
                </a:cubicBezTo>
                <a:close/>
              </a:path>
            </a:pathLst>
          </a:custGeom>
          <a:ln w="28575">
            <a:solidFill>
              <a:schemeClr val="bg1"/>
            </a:solidFill>
          </a:ln>
        </p:spPr>
      </p:pic>
      <p:sp>
        <p:nvSpPr>
          <p:cNvPr id="10" name="Google Shape;502;p18">
            <a:extLst>
              <a:ext uri="{FF2B5EF4-FFF2-40B4-BE49-F238E27FC236}">
                <a16:creationId xmlns:a16="http://schemas.microsoft.com/office/drawing/2014/main" id="{30F48AAB-6804-44E3-8204-6F2F540B220A}"/>
              </a:ext>
            </a:extLst>
          </p:cNvPr>
          <p:cNvSpPr/>
          <p:nvPr/>
        </p:nvSpPr>
        <p:spPr bwMode="auto">
          <a:xfrm>
            <a:off x="6096000" y="5985"/>
            <a:ext cx="6096000" cy="6883882"/>
          </a:xfrm>
          <a:prstGeom prst="rect">
            <a:avLst/>
          </a:prstGeom>
          <a:gradFill>
            <a:gsLst>
              <a:gs pos="100000">
                <a:srgbClr val="2F7B85"/>
              </a:gs>
              <a:gs pos="64200">
                <a:srgbClr val="2E6289"/>
              </a:gs>
              <a:gs pos="0">
                <a:srgbClr val="1B2F4D"/>
              </a:gs>
              <a:gs pos="78000">
                <a:srgbClr val="2E6B88"/>
              </a:gs>
              <a:gs pos="48000">
                <a:srgbClr val="2D588B"/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9753E6C-4880-46FF-8395-1E78D7FC61DF}"/>
              </a:ext>
            </a:extLst>
          </p:cNvPr>
          <p:cNvSpPr/>
          <p:nvPr/>
        </p:nvSpPr>
        <p:spPr>
          <a:xfrm>
            <a:off x="6524625" y="1359536"/>
            <a:ext cx="523875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>
                <a:solidFill>
                  <a:schemeClr val="bg1"/>
                </a:solidFill>
              </a:rPr>
              <a:t>Турагент как уполномоченное лицо: </a:t>
            </a:r>
          </a:p>
          <a:p>
            <a:pPr marL="43200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действует на основании договора с туроператором от его имени;</a:t>
            </a:r>
          </a:p>
          <a:p>
            <a:pPr marL="43200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обрабатывает данные туристов для заключения и исполнения договора оказания услуг.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4AF8F2C1-A2A5-473A-9D21-57A384C93FF8}"/>
              </a:ext>
            </a:extLst>
          </p:cNvPr>
          <p:cNvSpPr/>
          <p:nvPr/>
        </p:nvSpPr>
        <p:spPr>
          <a:xfrm>
            <a:off x="0" y="1"/>
            <a:ext cx="12192000" cy="1002504"/>
          </a:xfrm>
          <a:prstGeom prst="rect">
            <a:avLst/>
          </a:prstGeom>
          <a:solidFill>
            <a:srgbClr val="06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F3FEE9-08B0-4CB9-9255-FDCCFB24BE9A}"/>
              </a:ext>
            </a:extLst>
          </p:cNvPr>
          <p:cNvSpPr txBox="1"/>
          <p:nvPr/>
        </p:nvSpPr>
        <p:spPr>
          <a:xfrm>
            <a:off x="3929678" y="259507"/>
            <a:ext cx="79406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600" dirty="0">
                <a:solidFill>
                  <a:schemeClr val="bg1"/>
                </a:solidFill>
              </a:rPr>
              <a:t>Оператор и уполномоченное лицо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18" name="Picture 16">
            <a:extLst>
              <a:ext uri="{FF2B5EF4-FFF2-40B4-BE49-F238E27FC236}">
                <a16:creationId xmlns:a16="http://schemas.microsoft.com/office/drawing/2014/main" id="{4720C1B7-D1F3-4B34-91AB-01F7C18236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706" y="140339"/>
            <a:ext cx="2534689" cy="72932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8C4427C-0C1B-4718-B156-6E3E526F7167}"/>
              </a:ext>
            </a:extLst>
          </p:cNvPr>
          <p:cNvSpPr/>
          <p:nvPr/>
        </p:nvSpPr>
        <p:spPr>
          <a:xfrm>
            <a:off x="6524625" y="3915535"/>
            <a:ext cx="523875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>
                <a:solidFill>
                  <a:schemeClr val="bg1"/>
                </a:solidFill>
              </a:rPr>
              <a:t>Турагент как самостоятельный оператор: </a:t>
            </a:r>
          </a:p>
          <a:p>
            <a:pPr marL="43200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заключает договоры по организации туристического путешествия (подбор тура); </a:t>
            </a:r>
          </a:p>
          <a:p>
            <a:pPr marL="43200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осуществляет рекламную рассылку от своего имени; </a:t>
            </a:r>
          </a:p>
          <a:p>
            <a:pPr marL="43200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осуществляет сбор обратной связи без поручения оператора.</a:t>
            </a:r>
          </a:p>
        </p:txBody>
      </p:sp>
    </p:spTree>
    <p:extLst>
      <p:ext uri="{BB962C8B-B14F-4D97-AF65-F5344CB8AC3E}">
        <p14:creationId xmlns:p14="http://schemas.microsoft.com/office/powerpoint/2010/main" val="287590127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8ACDDD-39BE-4442-BEE0-A059B613E9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5144" y="996520"/>
            <a:ext cx="5756856" cy="5861479"/>
          </a:xfrm>
          <a:prstGeom prst="rect">
            <a:avLst/>
          </a:prstGeom>
        </p:spPr>
      </p:pic>
      <p:sp>
        <p:nvSpPr>
          <p:cNvPr id="466" name="Google Shape;466;p16"/>
          <p:cNvSpPr/>
          <p:nvPr/>
        </p:nvSpPr>
        <p:spPr>
          <a:xfrm flipH="1">
            <a:off x="6870700" y="951222"/>
            <a:ext cx="5321300" cy="5964503"/>
          </a:xfrm>
          <a:prstGeom prst="rect">
            <a:avLst/>
          </a:prstGeom>
          <a:solidFill>
            <a:schemeClr val="dk1">
              <a:alpha val="16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502;p18">
            <a:extLst>
              <a:ext uri="{FF2B5EF4-FFF2-40B4-BE49-F238E27FC236}">
                <a16:creationId xmlns:a16="http://schemas.microsoft.com/office/drawing/2014/main" id="{30F48AAB-6804-44E3-8204-6F2F540B220A}"/>
              </a:ext>
            </a:extLst>
          </p:cNvPr>
          <p:cNvSpPr/>
          <p:nvPr/>
        </p:nvSpPr>
        <p:spPr bwMode="auto">
          <a:xfrm>
            <a:off x="0" y="5985"/>
            <a:ext cx="6959600" cy="6883882"/>
          </a:xfrm>
          <a:prstGeom prst="rect">
            <a:avLst/>
          </a:prstGeom>
          <a:gradFill>
            <a:gsLst>
              <a:gs pos="100000">
                <a:srgbClr val="2F7B85"/>
              </a:gs>
              <a:gs pos="64200">
                <a:srgbClr val="2E6289"/>
              </a:gs>
              <a:gs pos="0">
                <a:srgbClr val="1B2F4D"/>
              </a:gs>
              <a:gs pos="78000">
                <a:srgbClr val="2E6B88"/>
              </a:gs>
              <a:gs pos="48000">
                <a:srgbClr val="2D588B"/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9753E6C-4880-46FF-8395-1E78D7FC61DF}"/>
              </a:ext>
            </a:extLst>
          </p:cNvPr>
          <p:cNvSpPr/>
          <p:nvPr/>
        </p:nvSpPr>
        <p:spPr>
          <a:xfrm>
            <a:off x="480006" y="1857556"/>
            <a:ext cx="599958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>
                <a:solidFill>
                  <a:schemeClr val="bg1"/>
                </a:solidFill>
              </a:rPr>
              <a:t>1. Оценка турагента до заключения договора</a:t>
            </a:r>
            <a:r>
              <a:rPr lang="ru-RU" dirty="0">
                <a:solidFill>
                  <a:schemeClr val="bg1"/>
                </a:solidFill>
              </a:rPr>
              <a:t>; </a:t>
            </a:r>
          </a:p>
          <a:p>
            <a:pPr marL="5400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Анкета обработки персональных данных на сайте; </a:t>
            </a:r>
          </a:p>
          <a:p>
            <a:pPr marL="54000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Отсутствие мер защиты и непонимание обработки – влечет отказ в сотрудничестве.  </a:t>
            </a:r>
          </a:p>
          <a:p>
            <a:pPr>
              <a:spcAft>
                <a:spcPts val="1200"/>
              </a:spcAft>
            </a:pPr>
            <a:endParaRPr lang="ru-RU" sz="5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ru-RU" sz="2000" b="1" dirty="0">
                <a:solidFill>
                  <a:schemeClr val="bg1"/>
                </a:solidFill>
              </a:rPr>
              <a:t>2. Регулирование обработки персональных данных в заключенном договоре сотрудничества</a:t>
            </a:r>
            <a:r>
              <a:rPr lang="ru-RU" dirty="0">
                <a:solidFill>
                  <a:schemeClr val="bg1"/>
                </a:solidFill>
              </a:rPr>
              <a:t>; </a:t>
            </a:r>
          </a:p>
          <a:p>
            <a:pPr marL="54000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Положения об обработки ПД включены в договор. </a:t>
            </a:r>
          </a:p>
          <a:p>
            <a:pPr>
              <a:spcAft>
                <a:spcPts val="1200"/>
              </a:spcAft>
            </a:pPr>
            <a:endParaRPr lang="ru-RU" sz="4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ru-RU" sz="2000" b="1" dirty="0">
                <a:solidFill>
                  <a:schemeClr val="bg1"/>
                </a:solidFill>
              </a:rPr>
              <a:t>3. Информирование агентов о ключевых моментах, на которые стоит обратить внимание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4AF8F2C1-A2A5-473A-9D21-57A384C93FF8}"/>
              </a:ext>
            </a:extLst>
          </p:cNvPr>
          <p:cNvSpPr/>
          <p:nvPr/>
        </p:nvSpPr>
        <p:spPr>
          <a:xfrm>
            <a:off x="0" y="1"/>
            <a:ext cx="12192000" cy="1002504"/>
          </a:xfrm>
          <a:prstGeom prst="rect">
            <a:avLst/>
          </a:prstGeom>
          <a:solidFill>
            <a:srgbClr val="06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F3FEE9-08B0-4CB9-9255-FDCCFB24BE9A}"/>
              </a:ext>
            </a:extLst>
          </p:cNvPr>
          <p:cNvSpPr txBox="1"/>
          <p:nvPr/>
        </p:nvSpPr>
        <p:spPr>
          <a:xfrm>
            <a:off x="3929678" y="120225"/>
            <a:ext cx="7940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</a:rPr>
              <a:t>Как Корал Тревел работает с уполномоченными лицами – турагентами?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8" name="Picture 16">
            <a:extLst>
              <a:ext uri="{FF2B5EF4-FFF2-40B4-BE49-F238E27FC236}">
                <a16:creationId xmlns:a16="http://schemas.microsoft.com/office/drawing/2014/main" id="{4720C1B7-D1F3-4B34-91AB-01F7C18236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706" y="140339"/>
            <a:ext cx="2534689" cy="72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3084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06D29C-CBF3-4827-8B0C-E6FB37776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27112"/>
            <a:ext cx="6096000" cy="4638148"/>
          </a:xfrm>
          <a:prstGeom prst="rect">
            <a:avLst/>
          </a:prstGeom>
        </p:spPr>
      </p:pic>
      <p:sp>
        <p:nvSpPr>
          <p:cNvPr id="16" name="Google Shape;466;p16">
            <a:extLst>
              <a:ext uri="{FF2B5EF4-FFF2-40B4-BE49-F238E27FC236}">
                <a16:creationId xmlns:a16="http://schemas.microsoft.com/office/drawing/2014/main" id="{3289CDC8-7D52-4078-BA9D-3619CD0C2CBC}"/>
              </a:ext>
            </a:extLst>
          </p:cNvPr>
          <p:cNvSpPr/>
          <p:nvPr/>
        </p:nvSpPr>
        <p:spPr>
          <a:xfrm>
            <a:off x="0" y="985951"/>
            <a:ext cx="6095999" cy="5872049"/>
          </a:xfrm>
          <a:prstGeom prst="rect">
            <a:avLst/>
          </a:prstGeom>
          <a:solidFill>
            <a:schemeClr val="dk1">
              <a:alpha val="16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502;p18">
            <a:extLst>
              <a:ext uri="{FF2B5EF4-FFF2-40B4-BE49-F238E27FC236}">
                <a16:creationId xmlns:a16="http://schemas.microsoft.com/office/drawing/2014/main" id="{30F48AAB-6804-44E3-8204-6F2F540B220A}"/>
              </a:ext>
            </a:extLst>
          </p:cNvPr>
          <p:cNvSpPr/>
          <p:nvPr/>
        </p:nvSpPr>
        <p:spPr bwMode="auto">
          <a:xfrm>
            <a:off x="5943600" y="5985"/>
            <a:ext cx="6248400" cy="6883882"/>
          </a:xfrm>
          <a:prstGeom prst="rect">
            <a:avLst/>
          </a:prstGeom>
          <a:gradFill>
            <a:gsLst>
              <a:gs pos="100000">
                <a:srgbClr val="2F7B85"/>
              </a:gs>
              <a:gs pos="64200">
                <a:srgbClr val="2E6289"/>
              </a:gs>
              <a:gs pos="0">
                <a:srgbClr val="1B2F4D"/>
              </a:gs>
              <a:gs pos="78000">
                <a:srgbClr val="2E6B88"/>
              </a:gs>
              <a:gs pos="48000">
                <a:srgbClr val="2D588B"/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9753E6C-4880-46FF-8395-1E78D7FC61DF}"/>
              </a:ext>
            </a:extLst>
          </p:cNvPr>
          <p:cNvSpPr/>
          <p:nvPr/>
        </p:nvSpPr>
        <p:spPr>
          <a:xfrm>
            <a:off x="6463571" y="1322642"/>
            <a:ext cx="52966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dirty="0">
                <a:solidFill>
                  <a:schemeClr val="bg1"/>
                </a:solidFill>
              </a:rPr>
              <a:t>Непонимание, зачем необходима защита персональных данных.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9B3BCB0-710B-44E3-9AD1-0C1C91B28524}"/>
              </a:ext>
            </a:extLst>
          </p:cNvPr>
          <p:cNvSpPr/>
          <p:nvPr/>
        </p:nvSpPr>
        <p:spPr>
          <a:xfrm>
            <a:off x="6573723" y="2999326"/>
            <a:ext cx="529663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Мы не обрабатываем персональные данные;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Мы действуем по шаблону оператора поэтому это не наша ответственность;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Я ИП у меня нет работников;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Запрашиваю скан паспортов туристов, потом сразу удаляю;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Беру согласие «на всякий случай»; 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Не понимание рисков (доступ только у меня на личном компьютере и т.д.).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ED3958C-AF33-4549-BAE8-5F4D00ECCCFE}"/>
              </a:ext>
            </a:extLst>
          </p:cNvPr>
          <p:cNvSpPr/>
          <p:nvPr/>
        </p:nvSpPr>
        <p:spPr>
          <a:xfrm>
            <a:off x="7226416" y="2474941"/>
            <a:ext cx="3704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u="sng" dirty="0">
                <a:solidFill>
                  <a:schemeClr val="bg1"/>
                </a:solidFill>
              </a:rPr>
              <a:t>Ошибочные аргументы</a:t>
            </a:r>
            <a:r>
              <a:rPr lang="ru-RU" sz="20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4AF8F2C1-A2A5-473A-9D21-57A384C93FF8}"/>
              </a:ext>
            </a:extLst>
          </p:cNvPr>
          <p:cNvSpPr/>
          <p:nvPr/>
        </p:nvSpPr>
        <p:spPr>
          <a:xfrm>
            <a:off x="0" y="1"/>
            <a:ext cx="12192000" cy="1002504"/>
          </a:xfrm>
          <a:prstGeom prst="rect">
            <a:avLst/>
          </a:prstGeom>
          <a:solidFill>
            <a:srgbClr val="06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F3FEE9-08B0-4CB9-9255-FDCCFB24BE9A}"/>
              </a:ext>
            </a:extLst>
          </p:cNvPr>
          <p:cNvSpPr txBox="1"/>
          <p:nvPr/>
        </p:nvSpPr>
        <p:spPr>
          <a:xfrm>
            <a:off x="3929678" y="264959"/>
            <a:ext cx="79406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600" dirty="0">
                <a:solidFill>
                  <a:schemeClr val="bg1"/>
                </a:solidFill>
              </a:rPr>
              <a:t>Частые ошибки турагентов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ru-RU" sz="2600" dirty="0">
                <a:solidFill>
                  <a:schemeClr val="bg1"/>
                </a:solidFill>
              </a:rPr>
              <a:t>как уполномоченных лиц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18" name="Picture 16">
            <a:extLst>
              <a:ext uri="{FF2B5EF4-FFF2-40B4-BE49-F238E27FC236}">
                <a16:creationId xmlns:a16="http://schemas.microsoft.com/office/drawing/2014/main" id="{4720C1B7-D1F3-4B34-91AB-01F7C18236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706" y="140339"/>
            <a:ext cx="2534689" cy="72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5942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e1c0dda-6fd5-4349-8162-26b47b22c64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68741AAC1EC14BAB67910578478B6E" ma:contentTypeVersion="16" ma:contentTypeDescription="Create a new document." ma:contentTypeScope="" ma:versionID="00013b9d554062ec5ec765e6cfb32a6d">
  <xsd:schema xmlns:xsd="http://www.w3.org/2001/XMLSchema" xmlns:xs="http://www.w3.org/2001/XMLSchema" xmlns:p="http://schemas.microsoft.com/office/2006/metadata/properties" xmlns:ns3="2e1c0dda-6fd5-4349-8162-26b47b22c645" xmlns:ns4="ae7de25b-eb01-49df-83fe-41b4bdd2ef1c" targetNamespace="http://schemas.microsoft.com/office/2006/metadata/properties" ma:root="true" ma:fieldsID="1ab76fb83d1ee87b98821ba2af8810fe" ns3:_="" ns4:_="">
    <xsd:import namespace="2e1c0dda-6fd5-4349-8162-26b47b22c645"/>
    <xsd:import namespace="ae7de25b-eb01-49df-83fe-41b4bdd2ef1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AutoTag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1c0dda-6fd5-4349-8162-26b47b22c6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7de25b-eb01-49df-83fe-41b4bdd2ef1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ACF552-47F2-46A0-A833-9A9CBED50223}">
  <ds:schemaRefs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ae7de25b-eb01-49df-83fe-41b4bdd2ef1c"/>
    <ds:schemaRef ds:uri="http://purl.org/dc/elements/1.1/"/>
    <ds:schemaRef ds:uri="2e1c0dda-6fd5-4349-8162-26b47b22c645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9DDBF8B-F92D-45BD-8E25-56CB4F464D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85CF8B-7973-47EF-A199-1D8380A5AF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1c0dda-6fd5-4349-8162-26b47b22c645"/>
    <ds:schemaRef ds:uri="ae7de25b-eb01-49df-83fe-41b4bdd2ef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1056</Words>
  <Application>Microsoft Office PowerPoint</Application>
  <PresentationFormat>Широкоэкранный</PresentationFormat>
  <Paragraphs>159</Paragraphs>
  <Slides>15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Ilya Dolia | Coral Travel Belarus</cp:lastModifiedBy>
  <cp:revision>86</cp:revision>
  <dcterms:created xsi:type="dcterms:W3CDTF">2018-02-13T14:19:49Z</dcterms:created>
  <dcterms:modified xsi:type="dcterms:W3CDTF">2026-04-09T07:45:10Z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0x0101009868741AAC1EC14BAB67910578478B6E</vt:lpwstr>
  </property>
</Properties>
</file>