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ileron" panose="020B0604020202020204" charset="0"/>
      <p:regular r:id="rId18"/>
    </p:embeddedFont>
    <p:embeddedFont>
      <p:font typeface="Aileron Bold" panose="020B0604020202020204" charset="0"/>
      <p:regular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Evolventa Bold" panose="020B0604020202020204" charset="0"/>
      <p:regular r:id="rId22"/>
    </p:embeddedFont>
    <p:embeddedFont>
      <p:font typeface="Montserrat" panose="00000500000000000000" pitchFamily="2" charset="-52"/>
      <p:regular r:id="rId23"/>
      <p:bold r:id="rId24"/>
    </p:embeddedFont>
    <p:embeddedFont>
      <p:font typeface="Montserrat Bold" panose="00000800000000000000" charset="-52"/>
      <p:regular r:id="rId25"/>
    </p:embeddedFont>
    <p:embeddedFont>
      <p:font typeface="Open Sauce Bold" panose="020B0604020202020204" charset="0"/>
      <p:regular r:id="rId26"/>
    </p:embeddedFont>
    <p:embeddedFont>
      <p:font typeface="Open Sauce Heavy" panose="020B0604020202020204" charset="0"/>
      <p:regular r:id="rId27"/>
    </p:embeddedFont>
    <p:embeddedFont>
      <p:font typeface="Poppins" panose="00000500000000000000" pitchFamily="2" charset="0"/>
      <p:regular r:id="rId28"/>
      <p:bold r:id="rId29"/>
    </p:embeddedFont>
    <p:embeddedFont>
      <p:font typeface="Poppins Bold" panose="00000800000000000000" charset="0"/>
      <p:regular r:id="rId30"/>
    </p:embeddedFont>
    <p:embeddedFont>
      <p:font typeface="Roboto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544832"/>
    <a:srgbClr val="372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4" d="100"/>
          <a:sy n="94" d="100"/>
        </p:scale>
        <p:origin x="12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600" y="0"/>
            <a:ext cx="18868740" cy="10482787"/>
            <a:chOff x="0" y="0"/>
            <a:chExt cx="4969545" cy="2760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9545" cy="2760899"/>
            </a:xfrm>
            <a:custGeom>
              <a:avLst/>
              <a:gdLst/>
              <a:ahLst/>
              <a:cxnLst/>
              <a:rect l="l" t="t" r="r" b="b"/>
              <a:pathLst>
                <a:path w="4969545" h="2760899">
                  <a:moveTo>
                    <a:pt x="0" y="0"/>
                  </a:moveTo>
                  <a:lnTo>
                    <a:pt x="4969545" y="0"/>
                  </a:lnTo>
                  <a:lnTo>
                    <a:pt x="4969545" y="2760899"/>
                  </a:lnTo>
                  <a:lnTo>
                    <a:pt x="0" y="2760899"/>
                  </a:lnTo>
                  <a:close/>
                </a:path>
              </a:pathLst>
            </a:custGeom>
            <a:solidFill>
              <a:srgbClr val="FAF7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69545" cy="28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569" y="2096052"/>
            <a:ext cx="5609744" cy="4976470"/>
          </a:xfrm>
          <a:custGeom>
            <a:avLst/>
            <a:gdLst/>
            <a:ahLst/>
            <a:cxnLst/>
            <a:rect l="l" t="t" r="r" b="b"/>
            <a:pathLst>
              <a:path w="5886148" h="4976470">
                <a:moveTo>
                  <a:pt x="0" y="0"/>
                </a:moveTo>
                <a:lnTo>
                  <a:pt x="5886148" y="0"/>
                </a:lnTo>
                <a:lnTo>
                  <a:pt x="5886148" y="4976470"/>
                </a:lnTo>
                <a:lnTo>
                  <a:pt x="0" y="49764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61809" y="5879726"/>
            <a:ext cx="8258242" cy="139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3"/>
              </a:lnSpc>
              <a:spcBef>
                <a:spcPct val="0"/>
              </a:spcBef>
            </a:pPr>
            <a:r>
              <a:rPr lang="en-US" sz="2500" b="1" spc="194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КАК ТУРОПЕРАТОРАМ И ТУРАГЕНТАМ ПРАВИЛЬНО РАБОТАТЬ С ДАННЫМИ КЛИЕНТОВ – ПРОСТЫМ ЯЗЫКОМ О ГЛАВНОМ</a:t>
            </a:r>
          </a:p>
          <a:p>
            <a:pPr algn="l">
              <a:lnSpc>
                <a:spcPts val="3143"/>
              </a:lnSpc>
              <a:spcBef>
                <a:spcPct val="0"/>
              </a:spcBef>
            </a:pPr>
            <a:endParaRPr lang="en-US" sz="1945" spc="194" dirty="0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67400" y="2537532"/>
            <a:ext cx="11862816" cy="3328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2"/>
              </a:lnSpc>
            </a:pP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КЛЮЧЕВЫЕ АСПЕКТЫ ОБРАБОТКИ ПЕРСОНАЛЬНЫХ ДАННЫХ </a:t>
            </a:r>
          </a:p>
          <a:p>
            <a:pPr algn="l">
              <a:lnSpc>
                <a:spcPts val="4902"/>
              </a:lnSpc>
            </a:pP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ПРИ ОКАЗАНИИ ТУРИСТИЧЕСКИХ УСЛУГ</a:t>
            </a:r>
          </a:p>
          <a:p>
            <a:pPr algn="l">
              <a:lnSpc>
                <a:spcPts val="7422"/>
              </a:lnSpc>
            </a:pPr>
            <a:endParaRPr lang="en-US" sz="3501" b="1" dirty="0">
              <a:solidFill>
                <a:srgbClr val="3E0E08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59548" y="164013"/>
            <a:ext cx="1925662" cy="1932039"/>
          </a:xfrm>
          <a:custGeom>
            <a:avLst/>
            <a:gdLst/>
            <a:ahLst/>
            <a:cxnLst/>
            <a:rect l="l" t="t" r="r" b="b"/>
            <a:pathLst>
              <a:path w="1925662" h="1932039">
                <a:moveTo>
                  <a:pt x="0" y="0"/>
                </a:moveTo>
                <a:lnTo>
                  <a:pt x="1925663" y="0"/>
                </a:lnTo>
                <a:lnTo>
                  <a:pt x="1925663" y="1932039"/>
                </a:lnTo>
                <a:lnTo>
                  <a:pt x="0" y="1932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59710" t="-115868" r="-96322" b="-8016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582400" y="7775161"/>
            <a:ext cx="6629400" cy="1165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dirty="0">
                <a:solidFill>
                  <a:srgbClr val="000000"/>
                </a:solidFill>
                <a:latin typeface="Aileron" panose="020B0604020202020204" charset="0"/>
                <a:ea typeface="Aileron Bold"/>
                <a:cs typeface="Aileron Bold"/>
                <a:sym typeface="Aileron Bold"/>
              </a:rPr>
              <a:t>Надежда Швед</a:t>
            </a:r>
            <a:r>
              <a:rPr lang="en-US" sz="2200" dirty="0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заместитель</a:t>
            </a:r>
            <a:r>
              <a:rPr lang="en-US" sz="2200" dirty="0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начальника</a:t>
            </a:r>
            <a:endParaRPr lang="en-US" sz="2200" dirty="0">
              <a:solidFill>
                <a:srgbClr val="000000"/>
              </a:solidFill>
              <a:latin typeface="Aileron" panose="020B0604020202020204" charset="0"/>
              <a:ea typeface="Aileron"/>
              <a:cs typeface="Aileron"/>
              <a:sym typeface="Aileron"/>
            </a:endParaRPr>
          </a:p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управления</a:t>
            </a:r>
            <a:r>
              <a:rPr lang="en-US" sz="2200" dirty="0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методологии</a:t>
            </a:r>
            <a:r>
              <a:rPr lang="en-US" sz="2200" dirty="0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защиты персональных данных </a:t>
            </a:r>
            <a:r>
              <a:rPr lang="en-US" sz="2200" dirty="0" err="1">
                <a:solidFill>
                  <a:srgbClr val="000000"/>
                </a:solidFill>
                <a:latin typeface="Aileron" panose="020B0604020202020204" charset="0"/>
                <a:ea typeface="Aileron"/>
                <a:cs typeface="Aileron"/>
                <a:sym typeface="Aileron"/>
              </a:rPr>
              <a:t>данных</a:t>
            </a:r>
            <a:endParaRPr lang="en-US" sz="2200" dirty="0">
              <a:solidFill>
                <a:srgbClr val="000000"/>
              </a:solidFill>
              <a:latin typeface="Aileron" panose="020B0604020202020204" charset="0"/>
              <a:ea typeface="Aileron"/>
              <a:cs typeface="Aileron"/>
              <a:sym typeface="Ailer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6606" y="1792332"/>
            <a:ext cx="11301259" cy="2260252"/>
          </a:xfrm>
          <a:custGeom>
            <a:avLst/>
            <a:gdLst/>
            <a:ahLst/>
            <a:cxnLst/>
            <a:rect l="l" t="t" r="r" b="b"/>
            <a:pathLst>
              <a:path w="11301259" h="2260252">
                <a:moveTo>
                  <a:pt x="0" y="0"/>
                </a:moveTo>
                <a:lnTo>
                  <a:pt x="11301259" y="0"/>
                </a:lnTo>
                <a:lnTo>
                  <a:pt x="11301259" y="2260252"/>
                </a:lnTo>
                <a:lnTo>
                  <a:pt x="0" y="2260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3337" y="624147"/>
            <a:ext cx="13781156" cy="100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Мессенджеры: осторожно!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377303" y="1881451"/>
            <a:ext cx="1252201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150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Чувствительные данные  – не через мессенджеры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6606" y="2861324"/>
            <a:ext cx="11301259" cy="88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spc="-122">
                <a:solidFill>
                  <a:srgbClr val="000000">
                    <a:alpha val="80000"/>
                  </a:srgbClr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Копии документов, сведения о здоровье, данные о детях нельзя передавать через Viber, Telegram, WhatsApp – это риск утечки.</a:t>
            </a:r>
          </a:p>
        </p:txBody>
      </p:sp>
      <p:sp>
        <p:nvSpPr>
          <p:cNvPr id="6" name="Freeform 6"/>
          <p:cNvSpPr/>
          <p:nvPr/>
        </p:nvSpPr>
        <p:spPr>
          <a:xfrm>
            <a:off x="426606" y="4343875"/>
            <a:ext cx="11301259" cy="2260252"/>
          </a:xfrm>
          <a:custGeom>
            <a:avLst/>
            <a:gdLst/>
            <a:ahLst/>
            <a:cxnLst/>
            <a:rect l="l" t="t" r="r" b="b"/>
            <a:pathLst>
              <a:path w="11301259" h="2260252">
                <a:moveTo>
                  <a:pt x="0" y="0"/>
                </a:moveTo>
                <a:lnTo>
                  <a:pt x="11301259" y="0"/>
                </a:lnTo>
                <a:lnTo>
                  <a:pt x="11301259" y="2260252"/>
                </a:lnTo>
                <a:lnTo>
                  <a:pt x="0" y="2260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377303" y="4456027"/>
            <a:ext cx="1252201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150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Мессенджер – исключение, не правило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b="1" spc="-150">
              <a:solidFill>
                <a:srgbClr val="000000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6606" y="5435901"/>
            <a:ext cx="11301259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spc="-122">
                <a:solidFill>
                  <a:srgbClr val="000000">
                    <a:alpha val="80000"/>
                  </a:srgbClr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Используйте только если клиент сам выбрал этот канал или в экстренной ситуации за рубежом.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b="1" spc="-122">
              <a:solidFill>
                <a:srgbClr val="000000">
                  <a:alpha val="80000"/>
                </a:srgbClr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26606" y="6941485"/>
            <a:ext cx="11301259" cy="2260252"/>
          </a:xfrm>
          <a:custGeom>
            <a:avLst/>
            <a:gdLst/>
            <a:ahLst/>
            <a:cxnLst/>
            <a:rect l="l" t="t" r="r" b="b"/>
            <a:pathLst>
              <a:path w="11301259" h="2260252">
                <a:moveTo>
                  <a:pt x="0" y="0"/>
                </a:moveTo>
                <a:lnTo>
                  <a:pt x="11301259" y="0"/>
                </a:lnTo>
                <a:lnTo>
                  <a:pt x="11301259" y="2260252"/>
                </a:lnTo>
                <a:lnTo>
                  <a:pt x="0" y="2260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377303" y="7030604"/>
            <a:ext cx="1252201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 spc="-150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Установите срок хранения переписки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b="1" spc="-150">
              <a:solidFill>
                <a:srgbClr val="000000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6606" y="8010477"/>
            <a:ext cx="11301259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spc="-122">
                <a:solidFill>
                  <a:srgbClr val="000000">
                    <a:alpha val="80000"/>
                  </a:srgbClr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Определите конкретный срок (например, 1 месяц) и удаляйте переписки по его истечении.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b="1" spc="-122">
              <a:solidFill>
                <a:srgbClr val="000000">
                  <a:alpha val="80000"/>
                </a:srgbClr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721026" y="1938601"/>
            <a:ext cx="4448951" cy="3760478"/>
          </a:xfrm>
          <a:custGeom>
            <a:avLst/>
            <a:gdLst/>
            <a:ahLst/>
            <a:cxnLst/>
            <a:rect l="l" t="t" r="r" b="b"/>
            <a:pathLst>
              <a:path w="4448951" h="3760478">
                <a:moveTo>
                  <a:pt x="0" y="0"/>
                </a:moveTo>
                <a:lnTo>
                  <a:pt x="4448951" y="0"/>
                </a:lnTo>
                <a:lnTo>
                  <a:pt x="4448951" y="3760477"/>
                </a:lnTo>
                <a:lnTo>
                  <a:pt x="0" y="37604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800842" y="6627160"/>
            <a:ext cx="4458458" cy="2455642"/>
            <a:chOff x="0" y="0"/>
            <a:chExt cx="1637614" cy="9019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7614" cy="901970"/>
            </a:xfrm>
            <a:custGeom>
              <a:avLst/>
              <a:gdLst/>
              <a:ahLst/>
              <a:cxnLst/>
              <a:rect l="l" t="t" r="r" b="b"/>
              <a:pathLst>
                <a:path w="1637614" h="901970">
                  <a:moveTo>
                    <a:pt x="158018" y="0"/>
                  </a:moveTo>
                  <a:lnTo>
                    <a:pt x="1479597" y="0"/>
                  </a:lnTo>
                  <a:cubicBezTo>
                    <a:pt x="1566868" y="0"/>
                    <a:pt x="1637614" y="70747"/>
                    <a:pt x="1637614" y="158018"/>
                  </a:cubicBezTo>
                  <a:lnTo>
                    <a:pt x="1637614" y="743952"/>
                  </a:lnTo>
                  <a:cubicBezTo>
                    <a:pt x="1637614" y="785861"/>
                    <a:pt x="1620966" y="826054"/>
                    <a:pt x="1591332" y="855688"/>
                  </a:cubicBezTo>
                  <a:cubicBezTo>
                    <a:pt x="1561698" y="885322"/>
                    <a:pt x="1521506" y="901970"/>
                    <a:pt x="1479597" y="901970"/>
                  </a:cubicBezTo>
                  <a:lnTo>
                    <a:pt x="158018" y="901970"/>
                  </a:lnTo>
                  <a:cubicBezTo>
                    <a:pt x="116109" y="901970"/>
                    <a:pt x="75916" y="885322"/>
                    <a:pt x="46282" y="855688"/>
                  </a:cubicBezTo>
                  <a:cubicBezTo>
                    <a:pt x="16648" y="826054"/>
                    <a:pt x="0" y="785861"/>
                    <a:pt x="0" y="743952"/>
                  </a:cubicBezTo>
                  <a:lnTo>
                    <a:pt x="0" y="158018"/>
                  </a:lnTo>
                  <a:cubicBezTo>
                    <a:pt x="0" y="116109"/>
                    <a:pt x="16648" y="75916"/>
                    <a:pt x="46282" y="46282"/>
                  </a:cubicBezTo>
                  <a:cubicBezTo>
                    <a:pt x="75916" y="16648"/>
                    <a:pt x="116109" y="0"/>
                    <a:pt x="158018" y="0"/>
                  </a:cubicBezTo>
                  <a:close/>
                </a:path>
              </a:pathLst>
            </a:custGeom>
            <a:solidFill>
              <a:srgbClr val="B39F7D">
                <a:alpha val="2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52400"/>
              <a:ext cx="1637614" cy="1054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329200" y="6813088"/>
            <a:ext cx="3401742" cy="204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  <a:spcBef>
                <a:spcPct val="0"/>
              </a:spcBef>
            </a:pPr>
            <a:r>
              <a:rPr lang="en-US" sz="1961" b="1" spc="-92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Переходите на надёжные каналы: корпоративная почта на отечественных серверах, личный кабинет на сайте, отечественные мессенджеры.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7929" y="2846380"/>
            <a:ext cx="4463416" cy="4841970"/>
          </a:xfrm>
          <a:custGeom>
            <a:avLst/>
            <a:gdLst/>
            <a:ahLst/>
            <a:cxnLst/>
            <a:rect l="l" t="t" r="r" b="b"/>
            <a:pathLst>
              <a:path w="4463416" h="4841970">
                <a:moveTo>
                  <a:pt x="0" y="0"/>
                </a:moveTo>
                <a:lnTo>
                  <a:pt x="4463416" y="0"/>
                </a:lnTo>
                <a:lnTo>
                  <a:pt x="4463416" y="4841970"/>
                </a:lnTo>
                <a:lnTo>
                  <a:pt x="0" y="4841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725661"/>
            <a:ext cx="18708821" cy="158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0"/>
              </a:lnSpc>
            </a:pPr>
            <a:r>
              <a:rPr lang="en-US" sz="5900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Частые ошибки туристических компаний</a:t>
            </a:r>
          </a:p>
          <a:p>
            <a:pPr algn="ctr">
              <a:lnSpc>
                <a:spcPts val="5940"/>
              </a:lnSpc>
            </a:pPr>
            <a:endParaRPr lang="en-US" sz="5900" b="1">
              <a:solidFill>
                <a:srgbClr val="3E0E0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938488" y="1815524"/>
            <a:ext cx="0" cy="185500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8427826" y="1815524"/>
            <a:ext cx="664032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8"/>
              </a:lnSpc>
            </a:pP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Копии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паспортов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без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необходимости</a:t>
            </a:r>
            <a:endParaRPr lang="en-US" sz="2440" b="1" dirty="0">
              <a:solidFill>
                <a:srgbClr val="54483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endParaRPr lang="en-US" sz="244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27826" y="2382651"/>
            <a:ext cx="6744534" cy="189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143" b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Копия документа нужна только если</a:t>
            </a:r>
          </a:p>
          <a:p>
            <a:pPr algn="just">
              <a:lnSpc>
                <a:spcPts val="3000"/>
              </a:lnSpc>
            </a:pPr>
            <a:r>
              <a:rPr lang="en-US" sz="2143" b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это прямо требует закон. В большинстве случаев достаточно переписать данные.</a:t>
            </a:r>
          </a:p>
          <a:p>
            <a:pPr algn="just">
              <a:lnSpc>
                <a:spcPts val="3000"/>
              </a:lnSpc>
            </a:pPr>
            <a:endParaRPr lang="en-US" sz="2143" b="1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000"/>
              </a:lnSpc>
            </a:pPr>
            <a:endParaRPr lang="en-US" sz="2143" b="1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943250" y="4280842"/>
            <a:ext cx="0" cy="185500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8432588" y="4280842"/>
            <a:ext cx="882671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8"/>
              </a:lnSpc>
            </a:pP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Видеонаблюдение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офисными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сотрудниками</a:t>
            </a:r>
            <a:endParaRPr lang="en-US" sz="2440" b="1" dirty="0">
              <a:solidFill>
                <a:srgbClr val="54483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endParaRPr lang="en-US" sz="244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32588" y="4847970"/>
            <a:ext cx="6744534" cy="151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143" b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Камера на рабочем месте менеджера,</a:t>
            </a:r>
          </a:p>
          <a:p>
            <a:pPr algn="just">
              <a:lnSpc>
                <a:spcPts val="3000"/>
              </a:lnSpc>
            </a:pPr>
            <a:r>
              <a:rPr lang="en-US" sz="2143" b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работающего с кассой, — избыточная обработка данных.</a:t>
            </a:r>
          </a:p>
          <a:p>
            <a:pPr algn="just">
              <a:lnSpc>
                <a:spcPts val="3000"/>
              </a:lnSpc>
            </a:pPr>
            <a:endParaRPr lang="en-US" sz="2143" b="1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948013" y="6792981"/>
            <a:ext cx="0" cy="185500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8437351" y="6792981"/>
            <a:ext cx="870964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8"/>
              </a:lnSpc>
            </a:pP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Запрос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медицинских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справок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отказе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от</a:t>
            </a: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4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тура</a:t>
            </a:r>
            <a:endParaRPr lang="en-US" sz="2440" b="1" dirty="0">
              <a:solidFill>
                <a:srgbClr val="54483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endParaRPr lang="en-US" sz="244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37351" y="7360108"/>
            <a:ext cx="8441676" cy="151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143" b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Причина отказа юридически не влияет</a:t>
            </a:r>
          </a:p>
          <a:p>
            <a:pPr algn="just">
              <a:lnSpc>
                <a:spcPts val="3000"/>
              </a:lnSpc>
            </a:pPr>
            <a:r>
              <a:rPr lang="en-US" sz="2143" b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расчёт расходов.</a:t>
            </a:r>
          </a:p>
          <a:p>
            <a:pPr algn="just">
              <a:lnSpc>
                <a:spcPts val="3000"/>
              </a:lnSpc>
            </a:pPr>
            <a:r>
              <a:rPr lang="en-US" sz="2143" b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Требовать флюорографию или рентген — незаконно.</a:t>
            </a:r>
          </a:p>
          <a:p>
            <a:pPr algn="just">
              <a:lnSpc>
                <a:spcPts val="3000"/>
              </a:lnSpc>
            </a:pPr>
            <a:endParaRPr lang="en-US" sz="2143" b="1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516" y="2922270"/>
            <a:ext cx="1342061" cy="1602804"/>
          </a:xfrm>
          <a:custGeom>
            <a:avLst/>
            <a:gdLst/>
            <a:ahLst/>
            <a:cxnLst/>
            <a:rect l="l" t="t" r="r" b="b"/>
            <a:pathLst>
              <a:path w="1342061" h="1602804">
                <a:moveTo>
                  <a:pt x="0" y="0"/>
                </a:moveTo>
                <a:lnTo>
                  <a:pt x="1342061" y="0"/>
                </a:lnTo>
                <a:lnTo>
                  <a:pt x="1342061" y="1602804"/>
                </a:lnTo>
                <a:lnTo>
                  <a:pt x="0" y="16028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0516" y="4759625"/>
            <a:ext cx="1326495" cy="1584214"/>
          </a:xfrm>
          <a:custGeom>
            <a:avLst/>
            <a:gdLst/>
            <a:ahLst/>
            <a:cxnLst/>
            <a:rect l="l" t="t" r="r" b="b"/>
            <a:pathLst>
              <a:path w="1326495" h="1584214">
                <a:moveTo>
                  <a:pt x="0" y="0"/>
                </a:moveTo>
                <a:lnTo>
                  <a:pt x="1326495" y="0"/>
                </a:lnTo>
                <a:lnTo>
                  <a:pt x="1326495" y="1584214"/>
                </a:lnTo>
                <a:lnTo>
                  <a:pt x="0" y="158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0516" y="6694319"/>
            <a:ext cx="1326495" cy="1591794"/>
          </a:xfrm>
          <a:custGeom>
            <a:avLst/>
            <a:gdLst/>
            <a:ahLst/>
            <a:cxnLst/>
            <a:rect l="l" t="t" r="r" b="b"/>
            <a:pathLst>
              <a:path w="1326495" h="1591794">
                <a:moveTo>
                  <a:pt x="0" y="0"/>
                </a:moveTo>
                <a:lnTo>
                  <a:pt x="1326495" y="0"/>
                </a:lnTo>
                <a:lnTo>
                  <a:pt x="1326495" y="1591794"/>
                </a:lnTo>
                <a:lnTo>
                  <a:pt x="0" y="1591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15506" y="2195898"/>
            <a:ext cx="4235323" cy="6356958"/>
          </a:xfrm>
          <a:custGeom>
            <a:avLst/>
            <a:gdLst/>
            <a:ahLst/>
            <a:cxnLst/>
            <a:rect l="l" t="t" r="r" b="b"/>
            <a:pathLst>
              <a:path w="4235323" h="6356958">
                <a:moveTo>
                  <a:pt x="0" y="0"/>
                </a:moveTo>
                <a:lnTo>
                  <a:pt x="4235324" y="0"/>
                </a:lnTo>
                <a:lnTo>
                  <a:pt x="423532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56903"/>
            <a:ext cx="10905116" cy="180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2"/>
              </a:lnSpc>
            </a:pPr>
            <a:r>
              <a:rPr lang="en-US" sz="4175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ПРЕДОСТАВЛЕНИЕ ПЕРСОНАЛЬНЫХ ДАННЫХ ТРЕТЬИМ ЛИЦАМ</a:t>
            </a:r>
          </a:p>
          <a:p>
            <a:pPr algn="just">
              <a:lnSpc>
                <a:spcPts val="5037"/>
              </a:lnSpc>
            </a:pPr>
            <a:endParaRPr lang="en-US" sz="4175" b="1">
              <a:solidFill>
                <a:srgbClr val="3E0E0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6402" y="2922270"/>
            <a:ext cx="664032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ПРАВОВОЕ ОСНОВАНИЕ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6402" y="3488975"/>
            <a:ext cx="6744534" cy="113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400" b="1" dirty="0" err="1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Наличие</a:t>
            </a:r>
            <a:r>
              <a:rPr lang="en-US" sz="2400" b="1" dirty="0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ru-RU" sz="2400" b="1" dirty="0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правовой нормы</a:t>
            </a:r>
            <a:endParaRPr lang="en-US" sz="2400" b="1" dirty="0">
              <a:solidFill>
                <a:schemeClr val="tx1">
                  <a:alpha val="69804"/>
                </a:scheme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000"/>
              </a:lnSpc>
            </a:pPr>
            <a:r>
              <a:rPr lang="en-US" sz="2400" b="1" dirty="0" err="1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или</a:t>
            </a:r>
            <a:r>
              <a:rPr lang="en-US" sz="2400" b="1" dirty="0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согласия</a:t>
            </a:r>
            <a:r>
              <a:rPr lang="en-US" sz="2400" b="1" dirty="0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chemeClr val="tx1">
                    <a:alpha val="69804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субъекта</a:t>
            </a:r>
            <a:endParaRPr lang="en-US" sz="2400" b="1" dirty="0">
              <a:solidFill>
                <a:schemeClr val="tx1">
                  <a:alpha val="69804"/>
                </a:scheme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000"/>
              </a:lnSpc>
            </a:pPr>
            <a:endParaRPr lang="en-US" sz="2143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32191" y="4759625"/>
            <a:ext cx="664032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8"/>
              </a:lnSpc>
            </a:pPr>
            <a:r>
              <a: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ЗАПРОС</a:t>
            </a:r>
          </a:p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endParaRPr lang="en-US" sz="244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32191" y="5326752"/>
            <a:ext cx="6744534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0"/>
              </a:lnSpc>
            </a:pPr>
            <a:r>
              <a:rPr lang="en-US" sz="2400" dirty="0" err="1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Указание</a:t>
            </a:r>
            <a:r>
              <a:rPr lang="en-US" sz="2400" dirty="0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2400" dirty="0" err="1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целей</a:t>
            </a:r>
            <a:r>
              <a:rPr lang="en-US" sz="2400" dirty="0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, </a:t>
            </a:r>
            <a:r>
              <a:rPr lang="en-US" sz="2400" dirty="0" err="1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объема</a:t>
            </a:r>
            <a:r>
              <a:rPr lang="en-US" sz="2400" dirty="0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 и </a:t>
            </a:r>
            <a:r>
              <a:rPr lang="en-US" sz="2400" dirty="0" err="1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правовых</a:t>
            </a:r>
            <a:r>
              <a:rPr lang="en-US" sz="2400" dirty="0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2400" dirty="0" err="1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оснований</a:t>
            </a:r>
            <a:r>
              <a:rPr lang="en-US" sz="2400" dirty="0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2400" dirty="0" err="1">
                <a:solidFill>
                  <a:srgbClr val="55575A"/>
                </a:solidFill>
                <a:latin typeface="Montserrat Bold" panose="00000800000000000000" charset="-52"/>
                <a:ea typeface="Roboto Condensed" pitchFamily="34" charset="-122"/>
                <a:cs typeface="Roboto Condensed" pitchFamily="34" charset="-120"/>
              </a:rPr>
              <a:t>обработки</a:t>
            </a:r>
            <a:endParaRPr lang="en-US" sz="2400" dirty="0">
              <a:latin typeface="Montserrat Bold" panose="00000800000000000000" charset="-52"/>
            </a:endParaRPr>
          </a:p>
          <a:p>
            <a:pPr algn="just">
              <a:lnSpc>
                <a:spcPts val="3000"/>
              </a:lnSpc>
            </a:pPr>
            <a:endParaRPr lang="en-US" sz="2143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36402" y="6710594"/>
            <a:ext cx="6640324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r>
              <a:rPr lang="en-US" sz="2440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УЧЕТ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6402" y="7277721"/>
            <a:ext cx="6744534" cy="113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400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Фиксация</a:t>
            </a:r>
            <a:r>
              <a:rPr lang="en-US" sz="2400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и </a:t>
            </a:r>
            <a:r>
              <a:rPr lang="en-US" sz="2400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хранение</a:t>
            </a:r>
            <a:r>
              <a:rPr lang="en-US" sz="2400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информации</a:t>
            </a:r>
            <a:endParaRPr lang="en-US" sz="2400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000"/>
              </a:lnSpc>
            </a:pPr>
            <a:r>
              <a:rPr lang="en-US" sz="2400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 </a:t>
            </a:r>
            <a:r>
              <a:rPr lang="en-US" sz="2400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предоставлении</a:t>
            </a:r>
            <a:r>
              <a:rPr lang="en-US" sz="2400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данных</a:t>
            </a:r>
            <a:endParaRPr lang="en-US" sz="2400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000"/>
              </a:lnSpc>
            </a:pPr>
            <a:endParaRPr lang="en-US" sz="2143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7129" y="8583648"/>
            <a:ext cx="10737222" cy="75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Оператор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обязан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обеспечить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учет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фактов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передачи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персональных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данных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третьим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лицам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в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соответствии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с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пунктом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статьи</a:t>
            </a:r>
            <a:r>
              <a:rPr lang="en-US" sz="2143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12 </a:t>
            </a:r>
            <a:r>
              <a:rPr lang="en-US" sz="2143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Закона</a:t>
            </a:r>
            <a:endParaRPr lang="en-US" sz="214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92000" y="1615813"/>
            <a:ext cx="5560431" cy="6356958"/>
          </a:xfrm>
          <a:custGeom>
            <a:avLst/>
            <a:gdLst/>
            <a:ahLst/>
            <a:cxnLst/>
            <a:rect l="l" t="t" r="r" b="b"/>
            <a:pathLst>
              <a:path w="4767719" h="6356958">
                <a:moveTo>
                  <a:pt x="0" y="0"/>
                </a:moveTo>
                <a:lnTo>
                  <a:pt x="4767719" y="0"/>
                </a:lnTo>
                <a:lnTo>
                  <a:pt x="476771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5569" y="463467"/>
            <a:ext cx="11885032" cy="1819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60"/>
              </a:lnSpc>
              <a:spcBef>
                <a:spcPct val="0"/>
              </a:spcBef>
            </a:pPr>
            <a:r>
              <a:rPr lang="en-US" sz="5042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ВИДЕОНАБЛЮДЕНИЕ В ОФИСАХ</a:t>
            </a:r>
          </a:p>
          <a:p>
            <a:pPr algn="ctr">
              <a:lnSpc>
                <a:spcPts val="7620"/>
              </a:lnSpc>
              <a:spcBef>
                <a:spcPct val="0"/>
              </a:spcBef>
            </a:pPr>
            <a:endParaRPr lang="en-US" sz="5042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0915" y="2282921"/>
            <a:ext cx="6640324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Условия</a:t>
            </a:r>
            <a:r>
              <a:rPr lang="en-US" sz="300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00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допустимости</a:t>
            </a:r>
            <a:endParaRPr lang="en-US" sz="3000" b="1" dirty="0">
              <a:solidFill>
                <a:srgbClr val="54483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0915" y="2984033"/>
            <a:ext cx="10669382" cy="2378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34"/>
              </a:lnSpc>
            </a:pP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Наличие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специфических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обстоятельств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требующих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постоянного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контроля</a:t>
            </a:r>
            <a:endParaRPr lang="en-US" sz="2238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134"/>
              </a:lnSpc>
            </a:pP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Высокая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степень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рисков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опасные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условия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труда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работа</a:t>
            </a:r>
            <a:endParaRPr lang="en-US" sz="2238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134"/>
              </a:lnSpc>
            </a:pP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материальными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ценностями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</a:t>
            </a:r>
          </a:p>
          <a:p>
            <a:pPr algn="just">
              <a:lnSpc>
                <a:spcPts val="3134"/>
              </a:lnSpc>
            </a:pP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Непрерывное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обслуживание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клиентов</a:t>
            </a:r>
            <a:endParaRPr lang="en-US" sz="2238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134"/>
              </a:lnSpc>
            </a:pPr>
            <a:endParaRPr lang="en-US" sz="2238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0915" y="5516972"/>
            <a:ext cx="6640324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8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Запрещено</a:t>
            </a:r>
            <a:endParaRPr lang="en-US" sz="3000" b="1" dirty="0">
              <a:solidFill>
                <a:srgbClr val="54483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0915" y="6218900"/>
            <a:ext cx="9329534" cy="155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34"/>
              </a:lnSpc>
            </a:pP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Видеонаблюдение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офисными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работниками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чья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работа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обременена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указанными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факторами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</a:t>
            </a:r>
            <a:endParaRPr lang="ru-RU" sz="2238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134"/>
              </a:lnSpc>
            </a:pP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Исключить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рабочие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места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из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угла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обзора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38" b="1" dirty="0" err="1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камер</a:t>
            </a:r>
            <a:r>
              <a:rPr lang="en-US" sz="2238" b="1" dirty="0">
                <a:solidFill>
                  <a:srgbClr val="000000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just">
              <a:lnSpc>
                <a:spcPts val="3134"/>
              </a:lnSpc>
            </a:pPr>
            <a:endParaRPr lang="en-US" sz="2238" b="1" dirty="0">
              <a:solidFill>
                <a:srgbClr val="000000">
                  <a:alpha val="69804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58866" y="8544087"/>
            <a:ext cx="17436507" cy="1428425"/>
            <a:chOff x="0" y="0"/>
            <a:chExt cx="6404517" cy="524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04517" cy="524668"/>
            </a:xfrm>
            <a:custGeom>
              <a:avLst/>
              <a:gdLst/>
              <a:ahLst/>
              <a:cxnLst/>
              <a:rect l="l" t="t" r="r" b="b"/>
              <a:pathLst>
                <a:path w="6404517" h="524668">
                  <a:moveTo>
                    <a:pt x="40405" y="0"/>
                  </a:moveTo>
                  <a:lnTo>
                    <a:pt x="6364113" y="0"/>
                  </a:lnTo>
                  <a:cubicBezTo>
                    <a:pt x="6374829" y="0"/>
                    <a:pt x="6385106" y="4257"/>
                    <a:pt x="6392683" y="11834"/>
                  </a:cubicBezTo>
                  <a:cubicBezTo>
                    <a:pt x="6400260" y="19412"/>
                    <a:pt x="6404517" y="29689"/>
                    <a:pt x="6404517" y="40405"/>
                  </a:cubicBezTo>
                  <a:lnTo>
                    <a:pt x="6404517" y="484263"/>
                  </a:lnTo>
                  <a:cubicBezTo>
                    <a:pt x="6404517" y="494979"/>
                    <a:pt x="6400260" y="505256"/>
                    <a:pt x="6392683" y="512834"/>
                  </a:cubicBezTo>
                  <a:cubicBezTo>
                    <a:pt x="6385106" y="520411"/>
                    <a:pt x="6374829" y="524668"/>
                    <a:pt x="6364113" y="524668"/>
                  </a:cubicBezTo>
                  <a:lnTo>
                    <a:pt x="40405" y="524668"/>
                  </a:lnTo>
                  <a:cubicBezTo>
                    <a:pt x="29689" y="524668"/>
                    <a:pt x="19412" y="520411"/>
                    <a:pt x="11834" y="512834"/>
                  </a:cubicBezTo>
                  <a:cubicBezTo>
                    <a:pt x="4257" y="505256"/>
                    <a:pt x="0" y="494979"/>
                    <a:pt x="0" y="484263"/>
                  </a:cubicBezTo>
                  <a:lnTo>
                    <a:pt x="0" y="40405"/>
                  </a:lnTo>
                  <a:cubicBezTo>
                    <a:pt x="0" y="29689"/>
                    <a:pt x="4257" y="19412"/>
                    <a:pt x="11834" y="11834"/>
                  </a:cubicBezTo>
                  <a:cubicBezTo>
                    <a:pt x="19412" y="4257"/>
                    <a:pt x="29689" y="0"/>
                    <a:pt x="40405" y="0"/>
                  </a:cubicBezTo>
                  <a:close/>
                </a:path>
              </a:pathLst>
            </a:custGeom>
            <a:solidFill>
              <a:srgbClr val="3E0E08">
                <a:alpha val="2470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52400"/>
              <a:ext cx="6404517" cy="677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8856892"/>
            <a:ext cx="17752431" cy="68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  <a:spcBef>
                <a:spcPct val="0"/>
              </a:spcBef>
            </a:pPr>
            <a:r>
              <a:rPr lang="en-US" sz="1943" b="1" dirty="0" err="1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Важно</a:t>
            </a:r>
            <a:r>
              <a:rPr lang="en-US" sz="1943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Аудиозапись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видеозапись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одновременно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сопряжены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непропорциональным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вмешательством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частную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жизнь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только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невозможности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достижения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цели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иными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43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средствами</a:t>
            </a:r>
            <a:r>
              <a:rPr lang="en-US" sz="1943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2760" y="828675"/>
            <a:ext cx="16135350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Главное — запомните</a:t>
            </a:r>
          </a:p>
          <a:p>
            <a:pPr algn="ctr">
              <a:lnSpc>
                <a:spcPts val="7680"/>
              </a:lnSpc>
            </a:pPr>
            <a:endParaRPr lang="en-US" sz="6399" b="1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64821" y="4022245"/>
            <a:ext cx="263986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СОБИРАЙТЕ ТОЛЬКО НУЖНОЕ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84432" y="7812387"/>
            <a:ext cx="2401669" cy="30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1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219696" y="5683240"/>
            <a:ext cx="3131142" cy="293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Никаких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лишних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копий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документов</a:t>
            </a: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  <a:p>
            <a:pPr algn="ctr">
              <a:lnSpc>
                <a:spcPts val="3289"/>
              </a:lnSpc>
            </a:pP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и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медицинских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справок</a:t>
            </a: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  <a:p>
            <a:pPr algn="ctr">
              <a:lnSpc>
                <a:spcPts val="3289"/>
              </a:lnSpc>
            </a:pP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без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прямого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требования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закона</a:t>
            </a: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  <a:p>
            <a:pPr algn="ctr">
              <a:lnSpc>
                <a:spcPts val="3289"/>
              </a:lnSpc>
            </a:pP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5119" y="3946575"/>
            <a:ext cx="3257070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ДОГОВОР</a:t>
            </a:r>
          </a:p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 ТУРАГЕНТОМ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3950" y="6918209"/>
            <a:ext cx="2459408" cy="29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8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725119" y="5683240"/>
            <a:ext cx="3153040" cy="211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4"/>
              </a:lnSpc>
            </a:pPr>
            <a:r>
              <a:rPr lang="en-US" sz="2346" b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Включите в него все 4 обязательных пункта о защите персональных данных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87317" y="3946575"/>
            <a:ext cx="3322866" cy="146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СОГЛАСИЕ  ОТДЕЛЬНО</a:t>
            </a:r>
          </a:p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ДЛЯ КАЖДОЙ ЦЕЛИ</a:t>
            </a:r>
          </a:p>
          <a:p>
            <a:pPr algn="ctr">
              <a:lnSpc>
                <a:spcPts val="2800"/>
              </a:lnSpc>
            </a:pPr>
            <a:endParaRPr lang="en-US" sz="2000" b="1" spc="342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19046" y="5683240"/>
            <a:ext cx="2459408" cy="293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Рассылка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,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опросы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,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публикация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фото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—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каждое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требует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своего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согласия</a:t>
            </a: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  <a:p>
            <a:pPr algn="ctr">
              <a:lnSpc>
                <a:spcPts val="3289"/>
              </a:lnSpc>
            </a:pP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14919" y="4022245"/>
            <a:ext cx="3383633" cy="146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МИНИМИЗИРУЙТЕ ЗАРУБЕЖНЫЕ СЕРВИСЫ</a:t>
            </a:r>
          </a:p>
          <a:p>
            <a:pPr algn="ctr">
              <a:lnSpc>
                <a:spcPts val="2800"/>
              </a:lnSpc>
            </a:pPr>
            <a:endParaRPr lang="en-US" sz="2000" b="1" spc="342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482923" y="5683240"/>
            <a:ext cx="2680634" cy="293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Google, WhatsApp, Telegram —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риск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.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Переходите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на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отечественные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решения</a:t>
            </a: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  <a:p>
            <a:pPr algn="ctr">
              <a:lnSpc>
                <a:spcPts val="3289"/>
              </a:lnSpc>
            </a:pP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8182" y="4022245"/>
            <a:ext cx="4007678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КОНТРОЛИРУЙТЕ </a:t>
            </a:r>
          </a:p>
          <a:p>
            <a:pPr algn="ctr">
              <a:lnSpc>
                <a:spcPts val="2800"/>
              </a:lnSpc>
            </a:pPr>
            <a:r>
              <a:rPr lang="en-US" sz="2000" b="1" spc="34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СРОКИ ХРАНЕНИЯ</a:t>
            </a:r>
          </a:p>
          <a:p>
            <a:pPr algn="ctr">
              <a:lnSpc>
                <a:spcPts val="2800"/>
              </a:lnSpc>
            </a:pPr>
            <a:endParaRPr lang="en-US" sz="2000" b="1" spc="342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510620" y="5683240"/>
            <a:ext cx="2907490" cy="206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Установите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и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соблюдайте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сроки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хранения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данных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и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переписок</a:t>
            </a:r>
            <a:r>
              <a:rPr lang="en-US" sz="2349" b="1" dirty="0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 в </a:t>
            </a:r>
            <a:r>
              <a:rPr lang="en-US" sz="2349" b="1" dirty="0" err="1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мессенджерах</a:t>
            </a:r>
            <a:endParaRPr lang="en-US" sz="2349" b="1" dirty="0">
              <a:solidFill>
                <a:srgbClr val="3E0E08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51969" y="3039840"/>
            <a:ext cx="60336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spc="75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83582" y="3039840"/>
            <a:ext cx="60336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spc="75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47065" y="3039840"/>
            <a:ext cx="60336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spc="75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05051" y="3039840"/>
            <a:ext cx="60336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spc="75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470336" y="3039840"/>
            <a:ext cx="60336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spc="752">
                <a:solidFill>
                  <a:srgbClr val="3E0E08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5</a:t>
            </a:r>
          </a:p>
        </p:txBody>
      </p:sp>
      <p:sp>
        <p:nvSpPr>
          <p:cNvPr id="20" name="AutoShape 20"/>
          <p:cNvSpPr/>
          <p:nvPr/>
        </p:nvSpPr>
        <p:spPr>
          <a:xfrm>
            <a:off x="2655339" y="3555460"/>
            <a:ext cx="2647095" cy="0"/>
          </a:xfrm>
          <a:prstGeom prst="line">
            <a:avLst/>
          </a:prstGeom>
          <a:ln w="28575" cap="flat">
            <a:solidFill>
              <a:srgbClr val="3E0E0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099970" y="3545935"/>
            <a:ext cx="2647095" cy="0"/>
          </a:xfrm>
          <a:prstGeom prst="line">
            <a:avLst/>
          </a:prstGeom>
          <a:ln w="28575" cap="flat">
            <a:solidFill>
              <a:srgbClr val="3E0E0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9537254" y="3545935"/>
            <a:ext cx="2647095" cy="0"/>
          </a:xfrm>
          <a:prstGeom prst="line">
            <a:avLst/>
          </a:prstGeom>
          <a:ln w="28575" cap="flat">
            <a:solidFill>
              <a:srgbClr val="3E0E0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2823240" y="3545935"/>
            <a:ext cx="2647095" cy="0"/>
          </a:xfrm>
          <a:prstGeom prst="line">
            <a:avLst/>
          </a:prstGeom>
          <a:ln w="28575" cap="flat">
            <a:solidFill>
              <a:srgbClr val="3E0E0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B25FD-EE25-C219-A941-9341BBD5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162300"/>
            <a:ext cx="8229600" cy="228600"/>
          </a:xfrm>
        </p:spPr>
        <p:txBody>
          <a:bodyPr>
            <a:normAutofit fontScale="90000"/>
          </a:bodyPr>
          <a:lstStyle/>
          <a:p>
            <a:endParaRPr lang="ru-BY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CE59F4E-3B51-A2E4-E4BB-6F202ED74B01}"/>
              </a:ext>
            </a:extLst>
          </p:cNvPr>
          <p:cNvSpPr/>
          <p:nvPr/>
        </p:nvSpPr>
        <p:spPr>
          <a:xfrm>
            <a:off x="3291840" y="1409700"/>
            <a:ext cx="12268200" cy="6248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  <a:t>РАЗЪЯСНЕНИЯ</a:t>
            </a:r>
            <a:b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  <a:t>о применении законодательства</a:t>
            </a:r>
            <a:b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  <a:t>о персональных данных при</a:t>
            </a:r>
            <a:b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  <a:t>оказании туристических услуг</a:t>
            </a:r>
            <a:b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  <a:t>(в сфере туристической</a:t>
            </a:r>
            <a:b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</a:rPr>
              <a:t>деятельности)</a:t>
            </a:r>
            <a:endParaRPr lang="ru-BY" sz="5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7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92F0D-D32A-3642-1D5B-534F347C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2552700"/>
            <a:ext cx="9753600" cy="1143000"/>
          </a:xfrm>
        </p:spPr>
        <p:txBody>
          <a:bodyPr>
            <a:noAutofit/>
          </a:bodyPr>
          <a:lstStyle/>
          <a:p>
            <a:r>
              <a:rPr lang="ru-RU" sz="7000" b="1" dirty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BY" sz="7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354DED-740F-6151-194A-7D157C52C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81500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6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8400" y="2171700"/>
            <a:ext cx="3833629" cy="5754039"/>
          </a:xfrm>
          <a:custGeom>
            <a:avLst/>
            <a:gdLst/>
            <a:ahLst/>
            <a:cxnLst/>
            <a:rect l="l" t="t" r="r" b="b"/>
            <a:pathLst>
              <a:path w="3833629" h="5754039">
                <a:moveTo>
                  <a:pt x="0" y="0"/>
                </a:moveTo>
                <a:lnTo>
                  <a:pt x="3833628" y="0"/>
                </a:lnTo>
                <a:lnTo>
                  <a:pt x="3833628" y="5754039"/>
                </a:lnTo>
                <a:lnTo>
                  <a:pt x="0" y="5754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13899" y="2504024"/>
            <a:ext cx="3677466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544832"/>
                </a:solidFill>
                <a:latin typeface="Aileron Bold"/>
                <a:ea typeface="Aileron Bold"/>
                <a:cs typeface="Aileron Bold"/>
                <a:sym typeface="Aileron Bold"/>
              </a:rPr>
              <a:t>ТУРОПЕРАТОР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45989" y="3083144"/>
            <a:ext cx="5413286" cy="288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2400" i="1" u="sng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Оператор</a:t>
            </a:r>
            <a:r>
              <a:rPr lang="en-US" sz="2400" i="1" u="sng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,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самостоятельно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организующий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и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осуществляющий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обработку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персональных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данных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при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формировании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продвижении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и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реализации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туров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endParaRPr lang="en-US" sz="2400" u="none" strike="noStrike" dirty="0">
              <a:solidFill>
                <a:srgbClr val="331B0D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29601"/>
            <a:ext cx="4555086" cy="78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5999" b="1" spc="-359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ОПЕРАТОР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22139" y="2504024"/>
            <a:ext cx="3677466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544832"/>
                </a:solidFill>
                <a:latin typeface="Aileron Bold"/>
                <a:ea typeface="Aileron Bold"/>
                <a:cs typeface="Aileron Bold"/>
                <a:sym typeface="Aileron Bold"/>
              </a:rPr>
              <a:t>ТУРАГЕНТ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65172" y="2888975"/>
            <a:ext cx="5591400" cy="238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2400" i="1" u="sng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Уполномоченное</a:t>
            </a:r>
            <a:r>
              <a:rPr lang="en-US" sz="2400" i="1" u="sng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i="1" u="sng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лицо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,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действующее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endParaRPr lang="ru-RU" sz="2400" u="none" strike="noStrike" dirty="0">
              <a:solidFill>
                <a:srgbClr val="331B0D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331B0D"/>
                </a:solidFill>
                <a:latin typeface="Aileron Bold"/>
                <a:ea typeface="Aileron Bold"/>
                <a:cs typeface="Aileron Bold"/>
                <a:sym typeface="Aileron Bold"/>
              </a:rPr>
              <a:t>от</a:t>
            </a:r>
            <a:r>
              <a:rPr lang="en-US" sz="2400" b="1" u="none" strike="noStrike" dirty="0">
                <a:solidFill>
                  <a:srgbClr val="331B0D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400" b="1" u="none" strike="noStrike" dirty="0" err="1">
                <a:solidFill>
                  <a:srgbClr val="331B0D"/>
                </a:solidFill>
                <a:latin typeface="Aileron Bold"/>
                <a:ea typeface="Aileron Bold"/>
                <a:cs typeface="Aileron Bold"/>
                <a:sym typeface="Aileron Bold"/>
              </a:rPr>
              <a:t>имени</a:t>
            </a:r>
            <a:r>
              <a:rPr lang="en-US" sz="2400" b="1" u="none" strike="noStrike" dirty="0">
                <a:solidFill>
                  <a:srgbClr val="331B0D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  <a:r>
              <a:rPr lang="en-US" sz="2400" b="1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и в </a:t>
            </a:r>
            <a:r>
              <a:rPr lang="en-US" sz="2400" b="1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интересах</a:t>
            </a:r>
            <a:r>
              <a:rPr lang="en-US" sz="2400" b="1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b="1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туроператора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при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реализации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туров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и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оказании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услуг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и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отвечает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за</a:t>
            </a:r>
            <a:r>
              <a:rPr lang="ru-RU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данные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уже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перед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 </a:t>
            </a:r>
            <a:r>
              <a:rPr lang="en-US" sz="2400" u="none" strike="noStrike" dirty="0" err="1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ним</a:t>
            </a:r>
            <a:r>
              <a:rPr lang="en-US" sz="2400" u="none" strike="noStrike" dirty="0">
                <a:solidFill>
                  <a:srgbClr val="331B0D"/>
                </a:solidFill>
                <a:latin typeface="Aileron"/>
                <a:ea typeface="Aileron"/>
                <a:cs typeface="Aileron"/>
                <a:sym typeface="Aileron"/>
              </a:rPr>
              <a:t>.</a:t>
            </a:r>
          </a:p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endParaRPr lang="en-US" sz="2400" u="none" strike="noStrike" dirty="0">
              <a:solidFill>
                <a:srgbClr val="331B0D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64938" y="610549"/>
            <a:ext cx="1247507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spc="-360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УПОЛНОМОЧЕННОЕ ЛИЦО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83786" y="391476"/>
            <a:ext cx="70187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 spc="600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29268" y="6821248"/>
            <a:ext cx="9471809" cy="233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3"/>
              </a:lnSpc>
              <a:spcBef>
                <a:spcPct val="0"/>
              </a:spcBef>
            </a:pPr>
            <a:r>
              <a:rPr lang="en-US" sz="2245" spc="224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ДОГОВОР МЕЖДУ ТУРОПЕРАТОРОМ И ТУРАГЕНТОМ ДОЛЖЕН СОДЕРЖАТЬ ЦЕЛИ ОБРАБОТКИ, ПЕРЕЧЕНЬ ДЕЙСТВИЙ С ПЕРСОНАЛЬНЫМИ ДАННЫМИ, ОБЯЗАННОСТИ ПО КОНФИДЕНЦИАЛЬНОСТИ И МЕРЫ ЗАЩИТЫ В СООТВЕТСТВИИ С ПУНКТОМ 1 СТАТЬИ 7 ЗАКОНА.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36305" y="4194181"/>
            <a:ext cx="4332240" cy="2455550"/>
            <a:chOff x="0" y="0"/>
            <a:chExt cx="1363369" cy="7727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369" cy="772769"/>
            </a:xfrm>
            <a:custGeom>
              <a:avLst/>
              <a:gdLst/>
              <a:ahLst/>
              <a:cxnLst/>
              <a:rect l="l" t="t" r="r" b="b"/>
              <a:pathLst>
                <a:path w="1363369" h="772769">
                  <a:moveTo>
                    <a:pt x="28593" y="0"/>
                  </a:moveTo>
                  <a:lnTo>
                    <a:pt x="1334777" y="0"/>
                  </a:lnTo>
                  <a:cubicBezTo>
                    <a:pt x="1350568" y="0"/>
                    <a:pt x="1363369" y="12801"/>
                    <a:pt x="1363369" y="28593"/>
                  </a:cubicBezTo>
                  <a:lnTo>
                    <a:pt x="1363369" y="744176"/>
                  </a:lnTo>
                  <a:cubicBezTo>
                    <a:pt x="1363369" y="751760"/>
                    <a:pt x="1360357" y="759032"/>
                    <a:pt x="1354995" y="764394"/>
                  </a:cubicBezTo>
                  <a:cubicBezTo>
                    <a:pt x="1349632" y="769757"/>
                    <a:pt x="1342360" y="772769"/>
                    <a:pt x="1334777" y="772769"/>
                  </a:cubicBezTo>
                  <a:lnTo>
                    <a:pt x="28593" y="772769"/>
                  </a:lnTo>
                  <a:cubicBezTo>
                    <a:pt x="21009" y="772769"/>
                    <a:pt x="13737" y="769757"/>
                    <a:pt x="8375" y="764394"/>
                  </a:cubicBezTo>
                  <a:cubicBezTo>
                    <a:pt x="3012" y="759032"/>
                    <a:pt x="0" y="751760"/>
                    <a:pt x="0" y="744176"/>
                  </a:cubicBezTo>
                  <a:lnTo>
                    <a:pt x="0" y="28593"/>
                  </a:lnTo>
                  <a:cubicBezTo>
                    <a:pt x="0" y="21009"/>
                    <a:pt x="3012" y="13737"/>
                    <a:pt x="8375" y="8375"/>
                  </a:cubicBezTo>
                  <a:cubicBezTo>
                    <a:pt x="13737" y="3012"/>
                    <a:pt x="21009" y="0"/>
                    <a:pt x="2859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63369" cy="81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6115637" y="8112698"/>
            <a:ext cx="1145602" cy="1145602"/>
          </a:xfrm>
          <a:custGeom>
            <a:avLst/>
            <a:gdLst/>
            <a:ahLst/>
            <a:cxnLst/>
            <a:rect l="l" t="t" r="r" b="b"/>
            <a:pathLst>
              <a:path w="1145602" h="1145602">
                <a:moveTo>
                  <a:pt x="1145602" y="0"/>
                </a:moveTo>
                <a:lnTo>
                  <a:pt x="0" y="0"/>
                </a:lnTo>
                <a:lnTo>
                  <a:pt x="0" y="1145602"/>
                </a:lnTo>
                <a:lnTo>
                  <a:pt x="1145602" y="1145602"/>
                </a:lnTo>
                <a:lnTo>
                  <a:pt x="114560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3923" y="4263359"/>
            <a:ext cx="4332240" cy="2455550"/>
            <a:chOff x="0" y="0"/>
            <a:chExt cx="1363369" cy="772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3369" cy="772769"/>
            </a:xfrm>
            <a:custGeom>
              <a:avLst/>
              <a:gdLst/>
              <a:ahLst/>
              <a:cxnLst/>
              <a:rect l="l" t="t" r="r" b="b"/>
              <a:pathLst>
                <a:path w="1363369" h="772769">
                  <a:moveTo>
                    <a:pt x="28593" y="0"/>
                  </a:moveTo>
                  <a:lnTo>
                    <a:pt x="1334777" y="0"/>
                  </a:lnTo>
                  <a:cubicBezTo>
                    <a:pt x="1350568" y="0"/>
                    <a:pt x="1363369" y="12801"/>
                    <a:pt x="1363369" y="28593"/>
                  </a:cubicBezTo>
                  <a:lnTo>
                    <a:pt x="1363369" y="744176"/>
                  </a:lnTo>
                  <a:cubicBezTo>
                    <a:pt x="1363369" y="751760"/>
                    <a:pt x="1360357" y="759032"/>
                    <a:pt x="1354995" y="764394"/>
                  </a:cubicBezTo>
                  <a:cubicBezTo>
                    <a:pt x="1349632" y="769757"/>
                    <a:pt x="1342360" y="772769"/>
                    <a:pt x="1334777" y="772769"/>
                  </a:cubicBezTo>
                  <a:lnTo>
                    <a:pt x="28593" y="772769"/>
                  </a:lnTo>
                  <a:cubicBezTo>
                    <a:pt x="21009" y="772769"/>
                    <a:pt x="13737" y="769757"/>
                    <a:pt x="8375" y="764394"/>
                  </a:cubicBezTo>
                  <a:cubicBezTo>
                    <a:pt x="3012" y="759032"/>
                    <a:pt x="0" y="751760"/>
                    <a:pt x="0" y="744176"/>
                  </a:cubicBezTo>
                  <a:lnTo>
                    <a:pt x="0" y="28593"/>
                  </a:lnTo>
                  <a:cubicBezTo>
                    <a:pt x="0" y="21009"/>
                    <a:pt x="3012" y="13737"/>
                    <a:pt x="8375" y="8375"/>
                  </a:cubicBezTo>
                  <a:cubicBezTo>
                    <a:pt x="13737" y="3012"/>
                    <a:pt x="21009" y="0"/>
                    <a:pt x="2859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63369" cy="81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8982" y="7457724"/>
            <a:ext cx="4332240" cy="2455550"/>
            <a:chOff x="0" y="0"/>
            <a:chExt cx="1363369" cy="7727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63369" cy="772769"/>
            </a:xfrm>
            <a:custGeom>
              <a:avLst/>
              <a:gdLst/>
              <a:ahLst/>
              <a:cxnLst/>
              <a:rect l="l" t="t" r="r" b="b"/>
              <a:pathLst>
                <a:path w="1363369" h="772769">
                  <a:moveTo>
                    <a:pt x="28593" y="0"/>
                  </a:moveTo>
                  <a:lnTo>
                    <a:pt x="1334777" y="0"/>
                  </a:lnTo>
                  <a:cubicBezTo>
                    <a:pt x="1350568" y="0"/>
                    <a:pt x="1363369" y="12801"/>
                    <a:pt x="1363369" y="28593"/>
                  </a:cubicBezTo>
                  <a:lnTo>
                    <a:pt x="1363369" y="744176"/>
                  </a:lnTo>
                  <a:cubicBezTo>
                    <a:pt x="1363369" y="751760"/>
                    <a:pt x="1360357" y="759032"/>
                    <a:pt x="1354995" y="764394"/>
                  </a:cubicBezTo>
                  <a:cubicBezTo>
                    <a:pt x="1349632" y="769757"/>
                    <a:pt x="1342360" y="772769"/>
                    <a:pt x="1334777" y="772769"/>
                  </a:cubicBezTo>
                  <a:lnTo>
                    <a:pt x="28593" y="772769"/>
                  </a:lnTo>
                  <a:cubicBezTo>
                    <a:pt x="21009" y="772769"/>
                    <a:pt x="13737" y="769757"/>
                    <a:pt x="8375" y="764394"/>
                  </a:cubicBezTo>
                  <a:cubicBezTo>
                    <a:pt x="3012" y="759032"/>
                    <a:pt x="0" y="751760"/>
                    <a:pt x="0" y="744176"/>
                  </a:cubicBezTo>
                  <a:lnTo>
                    <a:pt x="0" y="28593"/>
                  </a:lnTo>
                  <a:cubicBezTo>
                    <a:pt x="0" y="21009"/>
                    <a:pt x="3012" y="13737"/>
                    <a:pt x="8375" y="8375"/>
                  </a:cubicBezTo>
                  <a:cubicBezTo>
                    <a:pt x="13737" y="3012"/>
                    <a:pt x="21009" y="0"/>
                    <a:pt x="2859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63369" cy="81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39277" y="7457724"/>
            <a:ext cx="4332240" cy="2455550"/>
            <a:chOff x="0" y="0"/>
            <a:chExt cx="1363369" cy="7727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63369" cy="772769"/>
            </a:xfrm>
            <a:custGeom>
              <a:avLst/>
              <a:gdLst/>
              <a:ahLst/>
              <a:cxnLst/>
              <a:rect l="l" t="t" r="r" b="b"/>
              <a:pathLst>
                <a:path w="1363369" h="772769">
                  <a:moveTo>
                    <a:pt x="28593" y="0"/>
                  </a:moveTo>
                  <a:lnTo>
                    <a:pt x="1334777" y="0"/>
                  </a:lnTo>
                  <a:cubicBezTo>
                    <a:pt x="1350568" y="0"/>
                    <a:pt x="1363369" y="12801"/>
                    <a:pt x="1363369" y="28593"/>
                  </a:cubicBezTo>
                  <a:lnTo>
                    <a:pt x="1363369" y="744176"/>
                  </a:lnTo>
                  <a:cubicBezTo>
                    <a:pt x="1363369" y="751760"/>
                    <a:pt x="1360357" y="759032"/>
                    <a:pt x="1354995" y="764394"/>
                  </a:cubicBezTo>
                  <a:cubicBezTo>
                    <a:pt x="1349632" y="769757"/>
                    <a:pt x="1342360" y="772769"/>
                    <a:pt x="1334777" y="772769"/>
                  </a:cubicBezTo>
                  <a:lnTo>
                    <a:pt x="28593" y="772769"/>
                  </a:lnTo>
                  <a:cubicBezTo>
                    <a:pt x="21009" y="772769"/>
                    <a:pt x="13737" y="769757"/>
                    <a:pt x="8375" y="764394"/>
                  </a:cubicBezTo>
                  <a:cubicBezTo>
                    <a:pt x="3012" y="759032"/>
                    <a:pt x="0" y="751760"/>
                    <a:pt x="0" y="744176"/>
                  </a:cubicBezTo>
                  <a:lnTo>
                    <a:pt x="0" y="28593"/>
                  </a:lnTo>
                  <a:cubicBezTo>
                    <a:pt x="0" y="21009"/>
                    <a:pt x="3012" y="13737"/>
                    <a:pt x="8375" y="8375"/>
                  </a:cubicBezTo>
                  <a:cubicBezTo>
                    <a:pt x="13737" y="3012"/>
                    <a:pt x="21009" y="0"/>
                    <a:pt x="2859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63369" cy="81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92533" y="4445961"/>
            <a:ext cx="4332240" cy="2455550"/>
            <a:chOff x="0" y="0"/>
            <a:chExt cx="1363369" cy="7727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63369" cy="772769"/>
            </a:xfrm>
            <a:custGeom>
              <a:avLst/>
              <a:gdLst/>
              <a:ahLst/>
              <a:cxnLst/>
              <a:rect l="l" t="t" r="r" b="b"/>
              <a:pathLst>
                <a:path w="1363369" h="772769">
                  <a:moveTo>
                    <a:pt x="28593" y="0"/>
                  </a:moveTo>
                  <a:lnTo>
                    <a:pt x="1334777" y="0"/>
                  </a:lnTo>
                  <a:cubicBezTo>
                    <a:pt x="1350568" y="0"/>
                    <a:pt x="1363369" y="12801"/>
                    <a:pt x="1363369" y="28593"/>
                  </a:cubicBezTo>
                  <a:lnTo>
                    <a:pt x="1363369" y="744176"/>
                  </a:lnTo>
                  <a:cubicBezTo>
                    <a:pt x="1363369" y="751760"/>
                    <a:pt x="1360357" y="759032"/>
                    <a:pt x="1354995" y="764394"/>
                  </a:cubicBezTo>
                  <a:cubicBezTo>
                    <a:pt x="1349632" y="769757"/>
                    <a:pt x="1342360" y="772769"/>
                    <a:pt x="1334777" y="772769"/>
                  </a:cubicBezTo>
                  <a:lnTo>
                    <a:pt x="28593" y="772769"/>
                  </a:lnTo>
                  <a:cubicBezTo>
                    <a:pt x="21009" y="772769"/>
                    <a:pt x="13737" y="769757"/>
                    <a:pt x="8375" y="764394"/>
                  </a:cubicBezTo>
                  <a:cubicBezTo>
                    <a:pt x="3012" y="759032"/>
                    <a:pt x="0" y="751760"/>
                    <a:pt x="0" y="744176"/>
                  </a:cubicBezTo>
                  <a:lnTo>
                    <a:pt x="0" y="28593"/>
                  </a:lnTo>
                  <a:cubicBezTo>
                    <a:pt x="0" y="21009"/>
                    <a:pt x="3012" y="13737"/>
                    <a:pt x="8375" y="8375"/>
                  </a:cubicBezTo>
                  <a:cubicBezTo>
                    <a:pt x="13737" y="3012"/>
                    <a:pt x="21009" y="0"/>
                    <a:pt x="2859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63369" cy="81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092533" y="7457724"/>
            <a:ext cx="4332240" cy="2455550"/>
            <a:chOff x="0" y="0"/>
            <a:chExt cx="1363369" cy="7727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63369" cy="772769"/>
            </a:xfrm>
            <a:custGeom>
              <a:avLst/>
              <a:gdLst/>
              <a:ahLst/>
              <a:cxnLst/>
              <a:rect l="l" t="t" r="r" b="b"/>
              <a:pathLst>
                <a:path w="1363369" h="772769">
                  <a:moveTo>
                    <a:pt x="28593" y="0"/>
                  </a:moveTo>
                  <a:lnTo>
                    <a:pt x="1334777" y="0"/>
                  </a:lnTo>
                  <a:cubicBezTo>
                    <a:pt x="1350568" y="0"/>
                    <a:pt x="1363369" y="12801"/>
                    <a:pt x="1363369" y="28593"/>
                  </a:cubicBezTo>
                  <a:lnTo>
                    <a:pt x="1363369" y="744176"/>
                  </a:lnTo>
                  <a:cubicBezTo>
                    <a:pt x="1363369" y="751760"/>
                    <a:pt x="1360357" y="759032"/>
                    <a:pt x="1354995" y="764394"/>
                  </a:cubicBezTo>
                  <a:cubicBezTo>
                    <a:pt x="1349632" y="769757"/>
                    <a:pt x="1342360" y="772769"/>
                    <a:pt x="1334777" y="772769"/>
                  </a:cubicBezTo>
                  <a:lnTo>
                    <a:pt x="28593" y="772769"/>
                  </a:lnTo>
                  <a:cubicBezTo>
                    <a:pt x="21009" y="772769"/>
                    <a:pt x="13737" y="769757"/>
                    <a:pt x="8375" y="764394"/>
                  </a:cubicBezTo>
                  <a:cubicBezTo>
                    <a:pt x="3012" y="759032"/>
                    <a:pt x="0" y="751760"/>
                    <a:pt x="0" y="744176"/>
                  </a:cubicBezTo>
                  <a:lnTo>
                    <a:pt x="0" y="28593"/>
                  </a:lnTo>
                  <a:cubicBezTo>
                    <a:pt x="0" y="21009"/>
                    <a:pt x="3012" y="13737"/>
                    <a:pt x="8375" y="8375"/>
                  </a:cubicBezTo>
                  <a:cubicBezTo>
                    <a:pt x="13737" y="3012"/>
                    <a:pt x="21009" y="0"/>
                    <a:pt x="2859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363369" cy="81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254261" y="2382836"/>
            <a:ext cx="7779478" cy="155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могут самостоятельно оказывать отдельные услуги, связанные</a:t>
            </a:r>
          </a:p>
          <a:p>
            <a:pPr algn="ctr">
              <a:lnSpc>
                <a:spcPts val="3080"/>
              </a:lnSpc>
            </a:pPr>
            <a:r>
              <a:rPr lang="en-US" sz="2800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с организацией туристического путешествия: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6711" y="105908"/>
            <a:ext cx="16034578" cy="124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Турагенты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13087" y="1310319"/>
            <a:ext cx="8894324" cy="857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(операторы)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36084" y="4407861"/>
            <a:ext cx="3532683" cy="2065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заполнение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анкет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консультация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пакету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документов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 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для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подачи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на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получение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визы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в 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посольство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или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визовый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центр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48760" y="4574548"/>
            <a:ext cx="3532683" cy="171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бронирование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мест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на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автобусные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пассажирские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перевозки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международного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cообщения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8760" y="7671404"/>
            <a:ext cx="3532683" cy="171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бронирование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мест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проживания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на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туры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выходного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дня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в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санаторно-курортных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учреждениях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Республики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Беларусь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839056" y="7671404"/>
            <a:ext cx="3532683" cy="205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информационно-консультационные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услуги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подбору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и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планированию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отдыха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и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лечения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и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ряд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других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18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492311" y="4826328"/>
            <a:ext cx="3532683" cy="137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продажа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железнодорожных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билетов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маршрутам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стран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Содружества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Независимых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Государств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492311" y="8200312"/>
            <a:ext cx="3532683" cy="33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бронирование</a:t>
            </a:r>
            <a:r>
              <a:rPr lang="en-US" sz="2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авиабилетов</a:t>
            </a:r>
            <a:endParaRPr lang="en-US" sz="22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-81106" y="-1218296"/>
            <a:ext cx="7175125" cy="6640252"/>
          </a:xfrm>
          <a:custGeom>
            <a:avLst/>
            <a:gdLst/>
            <a:ahLst/>
            <a:cxnLst/>
            <a:rect l="l" t="t" r="r" b="b"/>
            <a:pathLst>
              <a:path w="7175125" h="6640252">
                <a:moveTo>
                  <a:pt x="0" y="0"/>
                </a:moveTo>
                <a:lnTo>
                  <a:pt x="7175125" y="0"/>
                </a:lnTo>
                <a:lnTo>
                  <a:pt x="7175125" y="6640252"/>
                </a:lnTo>
                <a:lnTo>
                  <a:pt x="0" y="66402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13847" y="1185589"/>
            <a:ext cx="3657600" cy="1988820"/>
          </a:xfrm>
          <a:custGeom>
            <a:avLst/>
            <a:gdLst/>
            <a:ahLst/>
            <a:cxnLst/>
            <a:rect l="l" t="t" r="r" b="b"/>
            <a:pathLst>
              <a:path w="3657600" h="1988820">
                <a:moveTo>
                  <a:pt x="0" y="0"/>
                </a:moveTo>
                <a:lnTo>
                  <a:pt x="3657600" y="0"/>
                </a:lnTo>
                <a:lnTo>
                  <a:pt x="3657600" y="1988820"/>
                </a:lnTo>
                <a:lnTo>
                  <a:pt x="0" y="19888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413434">
            <a:off x="14811267" y="309236"/>
            <a:ext cx="2802271" cy="2802271"/>
          </a:xfrm>
          <a:custGeom>
            <a:avLst/>
            <a:gdLst/>
            <a:ahLst/>
            <a:cxnLst/>
            <a:rect l="l" t="t" r="r" b="b"/>
            <a:pathLst>
              <a:path w="2802271" h="2802271">
                <a:moveTo>
                  <a:pt x="0" y="0"/>
                </a:moveTo>
                <a:lnTo>
                  <a:pt x="2802271" y="0"/>
                </a:lnTo>
                <a:lnTo>
                  <a:pt x="2802271" y="2802271"/>
                </a:lnTo>
                <a:lnTo>
                  <a:pt x="0" y="28022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88422" y="4654257"/>
            <a:ext cx="6975596" cy="697231"/>
            <a:chOff x="0" y="0"/>
            <a:chExt cx="2436462" cy="2435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6462" cy="243532"/>
            </a:xfrm>
            <a:custGeom>
              <a:avLst/>
              <a:gdLst/>
              <a:ahLst/>
              <a:cxnLst/>
              <a:rect l="l" t="t" r="r" b="b"/>
              <a:pathLst>
                <a:path w="2436462" h="243532">
                  <a:moveTo>
                    <a:pt x="56603" y="0"/>
                  </a:moveTo>
                  <a:lnTo>
                    <a:pt x="2379859" y="0"/>
                  </a:lnTo>
                  <a:cubicBezTo>
                    <a:pt x="2411120" y="0"/>
                    <a:pt x="2436462" y="25342"/>
                    <a:pt x="2436462" y="56603"/>
                  </a:cubicBezTo>
                  <a:lnTo>
                    <a:pt x="2436462" y="186929"/>
                  </a:lnTo>
                  <a:cubicBezTo>
                    <a:pt x="2436462" y="201941"/>
                    <a:pt x="2430499" y="216338"/>
                    <a:pt x="2419883" y="226953"/>
                  </a:cubicBezTo>
                  <a:cubicBezTo>
                    <a:pt x="2409268" y="237568"/>
                    <a:pt x="2394871" y="243532"/>
                    <a:pt x="2379859" y="243532"/>
                  </a:cubicBezTo>
                  <a:lnTo>
                    <a:pt x="56603" y="243532"/>
                  </a:lnTo>
                  <a:cubicBezTo>
                    <a:pt x="25342" y="243532"/>
                    <a:pt x="0" y="218190"/>
                    <a:pt x="0" y="186929"/>
                  </a:cubicBezTo>
                  <a:lnTo>
                    <a:pt x="0" y="56603"/>
                  </a:lnTo>
                  <a:cubicBezTo>
                    <a:pt x="0" y="25342"/>
                    <a:pt x="25342" y="0"/>
                    <a:pt x="5660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36462" cy="28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88422" y="5685713"/>
            <a:ext cx="6975596" cy="697231"/>
            <a:chOff x="0" y="0"/>
            <a:chExt cx="2436462" cy="2435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6462" cy="243532"/>
            </a:xfrm>
            <a:custGeom>
              <a:avLst/>
              <a:gdLst/>
              <a:ahLst/>
              <a:cxnLst/>
              <a:rect l="l" t="t" r="r" b="b"/>
              <a:pathLst>
                <a:path w="2436462" h="243532">
                  <a:moveTo>
                    <a:pt x="56603" y="0"/>
                  </a:moveTo>
                  <a:lnTo>
                    <a:pt x="2379859" y="0"/>
                  </a:lnTo>
                  <a:cubicBezTo>
                    <a:pt x="2411120" y="0"/>
                    <a:pt x="2436462" y="25342"/>
                    <a:pt x="2436462" y="56603"/>
                  </a:cubicBezTo>
                  <a:lnTo>
                    <a:pt x="2436462" y="186929"/>
                  </a:lnTo>
                  <a:cubicBezTo>
                    <a:pt x="2436462" y="201941"/>
                    <a:pt x="2430499" y="216338"/>
                    <a:pt x="2419883" y="226953"/>
                  </a:cubicBezTo>
                  <a:cubicBezTo>
                    <a:pt x="2409268" y="237568"/>
                    <a:pt x="2394871" y="243532"/>
                    <a:pt x="2379859" y="243532"/>
                  </a:cubicBezTo>
                  <a:lnTo>
                    <a:pt x="56603" y="243532"/>
                  </a:lnTo>
                  <a:cubicBezTo>
                    <a:pt x="25342" y="243532"/>
                    <a:pt x="0" y="218190"/>
                    <a:pt x="0" y="186929"/>
                  </a:cubicBezTo>
                  <a:lnTo>
                    <a:pt x="0" y="56603"/>
                  </a:lnTo>
                  <a:cubicBezTo>
                    <a:pt x="0" y="25342"/>
                    <a:pt x="25342" y="0"/>
                    <a:pt x="5660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36462" cy="28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88422" y="6717170"/>
            <a:ext cx="6975596" cy="697231"/>
            <a:chOff x="0" y="0"/>
            <a:chExt cx="2436462" cy="243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6462" cy="243532"/>
            </a:xfrm>
            <a:custGeom>
              <a:avLst/>
              <a:gdLst/>
              <a:ahLst/>
              <a:cxnLst/>
              <a:rect l="l" t="t" r="r" b="b"/>
              <a:pathLst>
                <a:path w="2436462" h="243532">
                  <a:moveTo>
                    <a:pt x="56603" y="0"/>
                  </a:moveTo>
                  <a:lnTo>
                    <a:pt x="2379859" y="0"/>
                  </a:lnTo>
                  <a:cubicBezTo>
                    <a:pt x="2411120" y="0"/>
                    <a:pt x="2436462" y="25342"/>
                    <a:pt x="2436462" y="56603"/>
                  </a:cubicBezTo>
                  <a:lnTo>
                    <a:pt x="2436462" y="186929"/>
                  </a:lnTo>
                  <a:cubicBezTo>
                    <a:pt x="2436462" y="201941"/>
                    <a:pt x="2430499" y="216338"/>
                    <a:pt x="2419883" y="226953"/>
                  </a:cubicBezTo>
                  <a:cubicBezTo>
                    <a:pt x="2409268" y="237568"/>
                    <a:pt x="2394871" y="243532"/>
                    <a:pt x="2379859" y="243532"/>
                  </a:cubicBezTo>
                  <a:lnTo>
                    <a:pt x="56603" y="243532"/>
                  </a:lnTo>
                  <a:cubicBezTo>
                    <a:pt x="25342" y="243532"/>
                    <a:pt x="0" y="218190"/>
                    <a:pt x="0" y="186929"/>
                  </a:cubicBezTo>
                  <a:lnTo>
                    <a:pt x="0" y="56603"/>
                  </a:lnTo>
                  <a:cubicBezTo>
                    <a:pt x="0" y="25342"/>
                    <a:pt x="25342" y="0"/>
                    <a:pt x="5660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36462" cy="28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88422" y="7748626"/>
            <a:ext cx="6975596" cy="697231"/>
            <a:chOff x="0" y="0"/>
            <a:chExt cx="2436462" cy="2435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6462" cy="243532"/>
            </a:xfrm>
            <a:custGeom>
              <a:avLst/>
              <a:gdLst/>
              <a:ahLst/>
              <a:cxnLst/>
              <a:rect l="l" t="t" r="r" b="b"/>
              <a:pathLst>
                <a:path w="2436462" h="243532">
                  <a:moveTo>
                    <a:pt x="56603" y="0"/>
                  </a:moveTo>
                  <a:lnTo>
                    <a:pt x="2379859" y="0"/>
                  </a:lnTo>
                  <a:cubicBezTo>
                    <a:pt x="2411120" y="0"/>
                    <a:pt x="2436462" y="25342"/>
                    <a:pt x="2436462" y="56603"/>
                  </a:cubicBezTo>
                  <a:lnTo>
                    <a:pt x="2436462" y="186929"/>
                  </a:lnTo>
                  <a:cubicBezTo>
                    <a:pt x="2436462" y="201941"/>
                    <a:pt x="2430499" y="216338"/>
                    <a:pt x="2419883" y="226953"/>
                  </a:cubicBezTo>
                  <a:cubicBezTo>
                    <a:pt x="2409268" y="237568"/>
                    <a:pt x="2394871" y="243532"/>
                    <a:pt x="2379859" y="243532"/>
                  </a:cubicBezTo>
                  <a:lnTo>
                    <a:pt x="56603" y="243532"/>
                  </a:lnTo>
                  <a:cubicBezTo>
                    <a:pt x="25342" y="243532"/>
                    <a:pt x="0" y="218190"/>
                    <a:pt x="0" y="186929"/>
                  </a:cubicBezTo>
                  <a:lnTo>
                    <a:pt x="0" y="56603"/>
                  </a:lnTo>
                  <a:cubicBezTo>
                    <a:pt x="0" y="25342"/>
                    <a:pt x="25342" y="0"/>
                    <a:pt x="5660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36462" cy="28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88422" y="8780083"/>
            <a:ext cx="6975596" cy="697231"/>
            <a:chOff x="0" y="0"/>
            <a:chExt cx="2436462" cy="2435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6462" cy="243532"/>
            </a:xfrm>
            <a:custGeom>
              <a:avLst/>
              <a:gdLst/>
              <a:ahLst/>
              <a:cxnLst/>
              <a:rect l="l" t="t" r="r" b="b"/>
              <a:pathLst>
                <a:path w="2436462" h="243532">
                  <a:moveTo>
                    <a:pt x="56603" y="0"/>
                  </a:moveTo>
                  <a:lnTo>
                    <a:pt x="2379859" y="0"/>
                  </a:lnTo>
                  <a:cubicBezTo>
                    <a:pt x="2411120" y="0"/>
                    <a:pt x="2436462" y="25342"/>
                    <a:pt x="2436462" y="56603"/>
                  </a:cubicBezTo>
                  <a:lnTo>
                    <a:pt x="2436462" y="186929"/>
                  </a:lnTo>
                  <a:cubicBezTo>
                    <a:pt x="2436462" y="201941"/>
                    <a:pt x="2430499" y="216338"/>
                    <a:pt x="2419883" y="226953"/>
                  </a:cubicBezTo>
                  <a:cubicBezTo>
                    <a:pt x="2409268" y="237568"/>
                    <a:pt x="2394871" y="243532"/>
                    <a:pt x="2379859" y="243532"/>
                  </a:cubicBezTo>
                  <a:lnTo>
                    <a:pt x="56603" y="243532"/>
                  </a:lnTo>
                  <a:cubicBezTo>
                    <a:pt x="25342" y="243532"/>
                    <a:pt x="0" y="218190"/>
                    <a:pt x="0" y="186929"/>
                  </a:cubicBezTo>
                  <a:lnTo>
                    <a:pt x="0" y="56603"/>
                  </a:lnTo>
                  <a:cubicBezTo>
                    <a:pt x="0" y="25342"/>
                    <a:pt x="25342" y="0"/>
                    <a:pt x="5660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36462" cy="28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6030" y="3039042"/>
            <a:ext cx="6975596" cy="697231"/>
            <a:chOff x="0" y="0"/>
            <a:chExt cx="2436462" cy="2435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6462" cy="243532"/>
            </a:xfrm>
            <a:custGeom>
              <a:avLst/>
              <a:gdLst/>
              <a:ahLst/>
              <a:cxnLst/>
              <a:rect l="l" t="t" r="r" b="b"/>
              <a:pathLst>
                <a:path w="2436462" h="243532">
                  <a:moveTo>
                    <a:pt x="56603" y="0"/>
                  </a:moveTo>
                  <a:lnTo>
                    <a:pt x="2379859" y="0"/>
                  </a:lnTo>
                  <a:cubicBezTo>
                    <a:pt x="2411120" y="0"/>
                    <a:pt x="2436462" y="25342"/>
                    <a:pt x="2436462" y="56603"/>
                  </a:cubicBezTo>
                  <a:lnTo>
                    <a:pt x="2436462" y="186929"/>
                  </a:lnTo>
                  <a:cubicBezTo>
                    <a:pt x="2436462" y="201941"/>
                    <a:pt x="2430499" y="216338"/>
                    <a:pt x="2419883" y="226953"/>
                  </a:cubicBezTo>
                  <a:cubicBezTo>
                    <a:pt x="2409268" y="237568"/>
                    <a:pt x="2394871" y="243532"/>
                    <a:pt x="2379859" y="243532"/>
                  </a:cubicBezTo>
                  <a:lnTo>
                    <a:pt x="56603" y="243532"/>
                  </a:lnTo>
                  <a:cubicBezTo>
                    <a:pt x="25342" y="243532"/>
                    <a:pt x="0" y="218190"/>
                    <a:pt x="0" y="186929"/>
                  </a:cubicBezTo>
                  <a:lnTo>
                    <a:pt x="0" y="56603"/>
                  </a:lnTo>
                  <a:cubicBezTo>
                    <a:pt x="0" y="25342"/>
                    <a:pt x="25342" y="0"/>
                    <a:pt x="5660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436462" cy="28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6030" y="4305616"/>
            <a:ext cx="6975596" cy="697231"/>
            <a:chOff x="0" y="0"/>
            <a:chExt cx="2436462" cy="2435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36462" cy="243532"/>
            </a:xfrm>
            <a:custGeom>
              <a:avLst/>
              <a:gdLst/>
              <a:ahLst/>
              <a:cxnLst/>
              <a:rect l="l" t="t" r="r" b="b"/>
              <a:pathLst>
                <a:path w="2436462" h="243532">
                  <a:moveTo>
                    <a:pt x="56603" y="0"/>
                  </a:moveTo>
                  <a:lnTo>
                    <a:pt x="2379859" y="0"/>
                  </a:lnTo>
                  <a:cubicBezTo>
                    <a:pt x="2411120" y="0"/>
                    <a:pt x="2436462" y="25342"/>
                    <a:pt x="2436462" y="56603"/>
                  </a:cubicBezTo>
                  <a:lnTo>
                    <a:pt x="2436462" y="186929"/>
                  </a:lnTo>
                  <a:cubicBezTo>
                    <a:pt x="2436462" y="201941"/>
                    <a:pt x="2430499" y="216338"/>
                    <a:pt x="2419883" y="226953"/>
                  </a:cubicBezTo>
                  <a:cubicBezTo>
                    <a:pt x="2409268" y="237568"/>
                    <a:pt x="2394871" y="243532"/>
                    <a:pt x="2379859" y="243532"/>
                  </a:cubicBezTo>
                  <a:lnTo>
                    <a:pt x="56603" y="243532"/>
                  </a:lnTo>
                  <a:cubicBezTo>
                    <a:pt x="25342" y="243532"/>
                    <a:pt x="0" y="218190"/>
                    <a:pt x="0" y="186929"/>
                  </a:cubicBezTo>
                  <a:lnTo>
                    <a:pt x="0" y="56603"/>
                  </a:lnTo>
                  <a:cubicBezTo>
                    <a:pt x="0" y="25342"/>
                    <a:pt x="25342" y="0"/>
                    <a:pt x="56603" y="0"/>
                  </a:cubicBezTo>
                  <a:close/>
                </a:path>
              </a:pathLst>
            </a:custGeom>
            <a:solidFill>
              <a:srgbClr val="C7B299">
                <a:alpha val="53725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436462" cy="28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77374" y="5883491"/>
            <a:ext cx="4882709" cy="3514709"/>
          </a:xfrm>
          <a:custGeom>
            <a:avLst/>
            <a:gdLst/>
            <a:ahLst/>
            <a:cxnLst/>
            <a:rect l="l" t="t" r="r" b="b"/>
            <a:pathLst>
              <a:path w="4882709" h="3514709">
                <a:moveTo>
                  <a:pt x="0" y="0"/>
                </a:moveTo>
                <a:lnTo>
                  <a:pt x="4882709" y="0"/>
                </a:lnTo>
                <a:lnTo>
                  <a:pt x="4882709" y="3514709"/>
                </a:lnTo>
                <a:lnTo>
                  <a:pt x="0" y="35147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66030" y="754232"/>
            <a:ext cx="6661245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Оператор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78644" y="4794885"/>
            <a:ext cx="6795151" cy="37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Рекламную</a:t>
            </a:r>
            <a:r>
              <a:rPr lang="en-US" sz="3000" b="1" dirty="0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рассылку</a:t>
            </a:r>
            <a:endParaRPr lang="en-US" sz="3000" b="1" dirty="0">
              <a:solidFill>
                <a:srgbClr val="3E0E0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78644" y="5826341"/>
            <a:ext cx="6795151" cy="37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Облачное</a:t>
            </a:r>
            <a:r>
              <a:rPr lang="en-US" sz="3000" b="1" dirty="0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хранение</a:t>
            </a:r>
            <a:r>
              <a:rPr lang="en-US" sz="3000" b="1" dirty="0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данных</a:t>
            </a:r>
            <a:endParaRPr lang="en-US" sz="3000" b="1" dirty="0">
              <a:solidFill>
                <a:srgbClr val="3E0E0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978644" y="6857798"/>
            <a:ext cx="6795151" cy="37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Хостинг</a:t>
            </a:r>
            <a:r>
              <a:rPr lang="en-US" sz="3000" b="1" dirty="0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сайтов</a:t>
            </a:r>
            <a:endParaRPr lang="en-US" sz="3000" b="1" dirty="0">
              <a:solidFill>
                <a:srgbClr val="3E0E0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78644" y="7889254"/>
            <a:ext cx="6795151" cy="37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Курьерскую</a:t>
            </a:r>
            <a:r>
              <a:rPr lang="en-US" sz="3000" b="1" dirty="0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доставку</a:t>
            </a:r>
            <a:endParaRPr lang="en-US" sz="3000" b="1" dirty="0">
              <a:solidFill>
                <a:srgbClr val="3E0E0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978644" y="8920711"/>
            <a:ext cx="679515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25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Изготовление</a:t>
            </a:r>
            <a:r>
              <a:rPr lang="en-US" sz="2500" b="1" dirty="0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рекламной</a:t>
            </a:r>
            <a:r>
              <a:rPr lang="en-US" sz="2500" b="1" dirty="0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продукции</a:t>
            </a:r>
            <a:endParaRPr lang="en-US" sz="2500" b="1" dirty="0">
              <a:solidFill>
                <a:srgbClr val="3E0E0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807911" y="754232"/>
            <a:ext cx="11136618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Уполномоченное </a:t>
            </a:r>
          </a:p>
          <a:p>
            <a:pPr algn="ctr">
              <a:lnSpc>
                <a:spcPts val="7699"/>
              </a:lnSpc>
            </a:pPr>
            <a:r>
              <a:rPr lang="en-US" sz="6999" b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лицо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85566" y="2978058"/>
            <a:ext cx="4981308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Юридические</a:t>
            </a:r>
            <a:r>
              <a:rPr lang="en-US" sz="1999" b="1" dirty="0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лица</a:t>
            </a:r>
            <a:r>
              <a:rPr lang="en-US" sz="1999" b="1" dirty="0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осуществляющие</a:t>
            </a:r>
            <a:r>
              <a:rPr lang="en-US" sz="1999" b="1" dirty="0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по</a:t>
            </a:r>
            <a:r>
              <a:rPr lang="en-US" sz="1999" b="1" dirty="0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поручению</a:t>
            </a:r>
            <a:r>
              <a:rPr lang="en-US" sz="1999" b="1" dirty="0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туроператора</a:t>
            </a:r>
            <a:endParaRPr lang="en-US" sz="1999" b="1" dirty="0">
              <a:solidFill>
                <a:srgbClr val="3E0E0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или</a:t>
            </a:r>
            <a:r>
              <a:rPr lang="en-US" sz="1999" b="1" dirty="0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b="1" dirty="0" err="1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турагента</a:t>
            </a:r>
            <a:r>
              <a:rPr lang="en-US" sz="1999" b="1" dirty="0">
                <a:solidFill>
                  <a:srgbClr val="3E0E08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6252" y="3179670"/>
            <a:ext cx="6795151" cy="406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Туроператор</a:t>
            </a:r>
            <a:endParaRPr lang="en-US" sz="4000" b="1" dirty="0">
              <a:solidFill>
                <a:srgbClr val="3E0E0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56252" y="4446244"/>
            <a:ext cx="6795151" cy="406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3E0E08"/>
                </a:solidFill>
                <a:latin typeface="Poppins Bold"/>
                <a:ea typeface="Poppins Bold"/>
                <a:cs typeface="Poppins Bold"/>
                <a:sym typeface="Poppins Bold"/>
              </a:rPr>
              <a:t>Турагент</a:t>
            </a:r>
            <a:endParaRPr lang="en-US" sz="4000" b="1" dirty="0">
              <a:solidFill>
                <a:srgbClr val="3E0E0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72414"/>
            <a:ext cx="3703964" cy="4433883"/>
            <a:chOff x="0" y="0"/>
            <a:chExt cx="812800" cy="972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972974"/>
            </a:xfrm>
            <a:custGeom>
              <a:avLst/>
              <a:gdLst/>
              <a:ahLst/>
              <a:cxnLst/>
              <a:rect l="l" t="t" r="r" b="b"/>
              <a:pathLst>
                <a:path w="812800" h="972974">
                  <a:moveTo>
                    <a:pt x="106599" y="0"/>
                  </a:moveTo>
                  <a:lnTo>
                    <a:pt x="706201" y="0"/>
                  </a:lnTo>
                  <a:cubicBezTo>
                    <a:pt x="765074" y="0"/>
                    <a:pt x="812800" y="47726"/>
                    <a:pt x="812800" y="106599"/>
                  </a:cubicBezTo>
                  <a:lnTo>
                    <a:pt x="812800" y="866375"/>
                  </a:lnTo>
                  <a:cubicBezTo>
                    <a:pt x="812800" y="925248"/>
                    <a:pt x="765074" y="972974"/>
                    <a:pt x="706201" y="972974"/>
                  </a:cubicBezTo>
                  <a:lnTo>
                    <a:pt x="106599" y="972974"/>
                  </a:lnTo>
                  <a:cubicBezTo>
                    <a:pt x="78327" y="972974"/>
                    <a:pt x="51213" y="961743"/>
                    <a:pt x="31222" y="941752"/>
                  </a:cubicBezTo>
                  <a:cubicBezTo>
                    <a:pt x="11231" y="921761"/>
                    <a:pt x="0" y="894647"/>
                    <a:pt x="0" y="866375"/>
                  </a:cubicBezTo>
                  <a:lnTo>
                    <a:pt x="0" y="106599"/>
                  </a:lnTo>
                  <a:cubicBezTo>
                    <a:pt x="0" y="47726"/>
                    <a:pt x="47726" y="0"/>
                    <a:pt x="106599" y="0"/>
                  </a:cubicBezTo>
                  <a:close/>
                </a:path>
              </a:pathLst>
            </a:custGeom>
            <a:ln w="38100" cap="rnd">
              <a:solidFill>
                <a:srgbClr val="343734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103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72144" y="4396573"/>
            <a:ext cx="1768166" cy="1086618"/>
          </a:xfrm>
          <a:custGeom>
            <a:avLst/>
            <a:gdLst/>
            <a:ahLst/>
            <a:cxnLst/>
            <a:rect l="l" t="t" r="r" b="b"/>
            <a:pathLst>
              <a:path w="1768166" h="1086618">
                <a:moveTo>
                  <a:pt x="0" y="0"/>
                </a:moveTo>
                <a:lnTo>
                  <a:pt x="1768166" y="0"/>
                </a:lnTo>
                <a:lnTo>
                  <a:pt x="1768166" y="1086618"/>
                </a:lnTo>
                <a:lnTo>
                  <a:pt x="0" y="108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204245" y="4272414"/>
            <a:ext cx="3703964" cy="4433883"/>
            <a:chOff x="0" y="0"/>
            <a:chExt cx="812800" cy="9729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972974"/>
            </a:xfrm>
            <a:custGeom>
              <a:avLst/>
              <a:gdLst/>
              <a:ahLst/>
              <a:cxnLst/>
              <a:rect l="l" t="t" r="r" b="b"/>
              <a:pathLst>
                <a:path w="812800" h="972974">
                  <a:moveTo>
                    <a:pt x="106599" y="0"/>
                  </a:moveTo>
                  <a:lnTo>
                    <a:pt x="706201" y="0"/>
                  </a:lnTo>
                  <a:cubicBezTo>
                    <a:pt x="765074" y="0"/>
                    <a:pt x="812800" y="47726"/>
                    <a:pt x="812800" y="106599"/>
                  </a:cubicBezTo>
                  <a:lnTo>
                    <a:pt x="812800" y="866375"/>
                  </a:lnTo>
                  <a:cubicBezTo>
                    <a:pt x="812800" y="925248"/>
                    <a:pt x="765074" y="972974"/>
                    <a:pt x="706201" y="972974"/>
                  </a:cubicBezTo>
                  <a:lnTo>
                    <a:pt x="106599" y="972974"/>
                  </a:lnTo>
                  <a:cubicBezTo>
                    <a:pt x="78327" y="972974"/>
                    <a:pt x="51213" y="961743"/>
                    <a:pt x="31222" y="941752"/>
                  </a:cubicBezTo>
                  <a:cubicBezTo>
                    <a:pt x="11231" y="921761"/>
                    <a:pt x="0" y="894647"/>
                    <a:pt x="0" y="866375"/>
                  </a:cubicBezTo>
                  <a:lnTo>
                    <a:pt x="0" y="106599"/>
                  </a:lnTo>
                  <a:cubicBezTo>
                    <a:pt x="0" y="47726"/>
                    <a:pt x="47726" y="0"/>
                    <a:pt x="106599" y="0"/>
                  </a:cubicBezTo>
                  <a:close/>
                </a:path>
              </a:pathLst>
            </a:custGeom>
            <a:ln w="38100" cap="rnd">
              <a:solidFill>
                <a:srgbClr val="343734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103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79791" y="4272414"/>
            <a:ext cx="3703964" cy="4433883"/>
            <a:chOff x="0" y="0"/>
            <a:chExt cx="812800" cy="9729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972974"/>
            </a:xfrm>
            <a:custGeom>
              <a:avLst/>
              <a:gdLst/>
              <a:ahLst/>
              <a:cxnLst/>
              <a:rect l="l" t="t" r="r" b="b"/>
              <a:pathLst>
                <a:path w="812800" h="972974">
                  <a:moveTo>
                    <a:pt x="106599" y="0"/>
                  </a:moveTo>
                  <a:lnTo>
                    <a:pt x="706201" y="0"/>
                  </a:lnTo>
                  <a:cubicBezTo>
                    <a:pt x="765074" y="0"/>
                    <a:pt x="812800" y="47726"/>
                    <a:pt x="812800" y="106599"/>
                  </a:cubicBezTo>
                  <a:lnTo>
                    <a:pt x="812800" y="866375"/>
                  </a:lnTo>
                  <a:cubicBezTo>
                    <a:pt x="812800" y="925248"/>
                    <a:pt x="765074" y="972974"/>
                    <a:pt x="706201" y="972974"/>
                  </a:cubicBezTo>
                  <a:lnTo>
                    <a:pt x="106599" y="972974"/>
                  </a:lnTo>
                  <a:cubicBezTo>
                    <a:pt x="78327" y="972974"/>
                    <a:pt x="51213" y="961743"/>
                    <a:pt x="31222" y="941752"/>
                  </a:cubicBezTo>
                  <a:cubicBezTo>
                    <a:pt x="11231" y="921761"/>
                    <a:pt x="0" y="894647"/>
                    <a:pt x="0" y="866375"/>
                  </a:cubicBezTo>
                  <a:lnTo>
                    <a:pt x="0" y="106599"/>
                  </a:lnTo>
                  <a:cubicBezTo>
                    <a:pt x="0" y="47726"/>
                    <a:pt x="47726" y="0"/>
                    <a:pt x="106599" y="0"/>
                  </a:cubicBezTo>
                  <a:close/>
                </a:path>
              </a:pathLst>
            </a:custGeom>
            <a:ln w="38100" cap="rnd">
              <a:solidFill>
                <a:srgbClr val="343734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103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555336" y="4272414"/>
            <a:ext cx="3703964" cy="4433883"/>
            <a:chOff x="0" y="0"/>
            <a:chExt cx="812800" cy="9729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972974"/>
            </a:xfrm>
            <a:custGeom>
              <a:avLst/>
              <a:gdLst/>
              <a:ahLst/>
              <a:cxnLst/>
              <a:rect l="l" t="t" r="r" b="b"/>
              <a:pathLst>
                <a:path w="812800" h="972974">
                  <a:moveTo>
                    <a:pt x="106599" y="0"/>
                  </a:moveTo>
                  <a:lnTo>
                    <a:pt x="706201" y="0"/>
                  </a:lnTo>
                  <a:cubicBezTo>
                    <a:pt x="765074" y="0"/>
                    <a:pt x="812800" y="47726"/>
                    <a:pt x="812800" y="106599"/>
                  </a:cubicBezTo>
                  <a:lnTo>
                    <a:pt x="812800" y="866375"/>
                  </a:lnTo>
                  <a:cubicBezTo>
                    <a:pt x="812800" y="925248"/>
                    <a:pt x="765074" y="972974"/>
                    <a:pt x="706201" y="972974"/>
                  </a:cubicBezTo>
                  <a:lnTo>
                    <a:pt x="106599" y="972974"/>
                  </a:lnTo>
                  <a:cubicBezTo>
                    <a:pt x="78327" y="972974"/>
                    <a:pt x="51213" y="961743"/>
                    <a:pt x="31222" y="941752"/>
                  </a:cubicBezTo>
                  <a:cubicBezTo>
                    <a:pt x="11231" y="921761"/>
                    <a:pt x="0" y="894647"/>
                    <a:pt x="0" y="866375"/>
                  </a:cubicBezTo>
                  <a:lnTo>
                    <a:pt x="0" y="106599"/>
                  </a:lnTo>
                  <a:cubicBezTo>
                    <a:pt x="0" y="47726"/>
                    <a:pt x="47726" y="0"/>
                    <a:pt x="106599" y="0"/>
                  </a:cubicBezTo>
                  <a:close/>
                </a:path>
              </a:pathLst>
            </a:custGeom>
            <a:ln w="38100" cap="rnd">
              <a:solidFill>
                <a:srgbClr val="343734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103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237083" y="4396573"/>
            <a:ext cx="1138362" cy="1086618"/>
          </a:xfrm>
          <a:custGeom>
            <a:avLst/>
            <a:gdLst/>
            <a:ahLst/>
            <a:cxnLst/>
            <a:rect l="l" t="t" r="r" b="b"/>
            <a:pathLst>
              <a:path w="1138362" h="1086618">
                <a:moveTo>
                  <a:pt x="0" y="0"/>
                </a:moveTo>
                <a:lnTo>
                  <a:pt x="1138362" y="0"/>
                </a:lnTo>
                <a:lnTo>
                  <a:pt x="1138362" y="1086618"/>
                </a:lnTo>
                <a:lnTo>
                  <a:pt x="0" y="10866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112134" y="4272414"/>
            <a:ext cx="1066379" cy="1046991"/>
          </a:xfrm>
          <a:custGeom>
            <a:avLst/>
            <a:gdLst/>
            <a:ahLst/>
            <a:cxnLst/>
            <a:rect l="l" t="t" r="r" b="b"/>
            <a:pathLst>
              <a:path w="1066379" h="1046991">
                <a:moveTo>
                  <a:pt x="0" y="0"/>
                </a:moveTo>
                <a:lnTo>
                  <a:pt x="1066379" y="0"/>
                </a:lnTo>
                <a:lnTo>
                  <a:pt x="1066379" y="1046990"/>
                </a:lnTo>
                <a:lnTo>
                  <a:pt x="0" y="10469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606026" y="4354616"/>
            <a:ext cx="1251494" cy="964788"/>
          </a:xfrm>
          <a:custGeom>
            <a:avLst/>
            <a:gdLst/>
            <a:ahLst/>
            <a:cxnLst/>
            <a:rect l="l" t="t" r="r" b="b"/>
            <a:pathLst>
              <a:path w="1251494" h="964788">
                <a:moveTo>
                  <a:pt x="0" y="0"/>
                </a:moveTo>
                <a:lnTo>
                  <a:pt x="1251494" y="0"/>
                </a:lnTo>
                <a:lnTo>
                  <a:pt x="1251494" y="964788"/>
                </a:lnTo>
                <a:lnTo>
                  <a:pt x="0" y="9647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77628" y="595760"/>
            <a:ext cx="17259300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Что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должно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быть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определено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договоре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между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оператором и уполномоченным лицом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3987" y="5776939"/>
            <a:ext cx="275339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Цели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обработки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77628" y="6941752"/>
            <a:ext cx="3374168" cy="127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Зачем и для чего используются данные?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79532" y="5776939"/>
            <a:ext cx="275339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Перечень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действий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67448" y="6923885"/>
            <a:ext cx="3374168" cy="1281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Что</a:t>
            </a:r>
            <a:r>
              <a:rPr lang="en-US" sz="2400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именно</a:t>
            </a:r>
            <a:r>
              <a:rPr lang="en-US" sz="2400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турагент</a:t>
            </a:r>
            <a:r>
              <a:rPr lang="ru-RU" sz="2400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или иное лицо</a:t>
            </a:r>
            <a:r>
              <a:rPr lang="en-US" sz="2400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может</a:t>
            </a:r>
            <a:r>
              <a:rPr lang="en-US" sz="2400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делать</a:t>
            </a:r>
            <a:r>
              <a:rPr lang="en-US" sz="2400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с </a:t>
            </a:r>
            <a:r>
              <a:rPr lang="en-US" sz="2400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ними</a:t>
            </a:r>
            <a:r>
              <a:rPr lang="en-US" sz="2400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99194" y="5807424"/>
            <a:ext cx="3865157" cy="423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Конфиденциальность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546384" y="6561935"/>
            <a:ext cx="3374168" cy="1697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Обязанность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не разглащать данные третьим лицам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30623" y="5776939"/>
            <a:ext cx="275339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Меры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защиты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98130" y="6662827"/>
            <a:ext cx="3374168" cy="127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Технические и организационные меры (ст. 17 Закона)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6838" y="3216260"/>
            <a:ext cx="4964225" cy="4620710"/>
            <a:chOff x="0" y="0"/>
            <a:chExt cx="1307450" cy="10322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7450" cy="1032235"/>
            </a:xfrm>
            <a:custGeom>
              <a:avLst/>
              <a:gdLst/>
              <a:ahLst/>
              <a:cxnLst/>
              <a:rect l="l" t="t" r="r" b="b"/>
              <a:pathLst>
                <a:path w="1307450" h="1032235">
                  <a:moveTo>
                    <a:pt x="79537" y="0"/>
                  </a:moveTo>
                  <a:lnTo>
                    <a:pt x="1227914" y="0"/>
                  </a:lnTo>
                  <a:cubicBezTo>
                    <a:pt x="1249008" y="0"/>
                    <a:pt x="1269238" y="8380"/>
                    <a:pt x="1284154" y="23296"/>
                  </a:cubicBezTo>
                  <a:cubicBezTo>
                    <a:pt x="1299071" y="38212"/>
                    <a:pt x="1307450" y="58442"/>
                    <a:pt x="1307450" y="79537"/>
                  </a:cubicBezTo>
                  <a:lnTo>
                    <a:pt x="1307450" y="952698"/>
                  </a:lnTo>
                  <a:cubicBezTo>
                    <a:pt x="1307450" y="973793"/>
                    <a:pt x="1299071" y="994023"/>
                    <a:pt x="1284154" y="1008939"/>
                  </a:cubicBezTo>
                  <a:cubicBezTo>
                    <a:pt x="1269238" y="1023855"/>
                    <a:pt x="1249008" y="1032235"/>
                    <a:pt x="1227914" y="1032235"/>
                  </a:cubicBezTo>
                  <a:lnTo>
                    <a:pt x="79537" y="1032235"/>
                  </a:lnTo>
                  <a:cubicBezTo>
                    <a:pt x="58442" y="1032235"/>
                    <a:pt x="38212" y="1023855"/>
                    <a:pt x="23296" y="1008939"/>
                  </a:cubicBezTo>
                  <a:cubicBezTo>
                    <a:pt x="8380" y="994023"/>
                    <a:pt x="0" y="973793"/>
                    <a:pt x="0" y="952698"/>
                  </a:cubicBezTo>
                  <a:lnTo>
                    <a:pt x="0" y="79537"/>
                  </a:lnTo>
                  <a:cubicBezTo>
                    <a:pt x="0" y="58442"/>
                    <a:pt x="8380" y="38212"/>
                    <a:pt x="23296" y="23296"/>
                  </a:cubicBezTo>
                  <a:cubicBezTo>
                    <a:pt x="38212" y="8380"/>
                    <a:pt x="58442" y="0"/>
                    <a:pt x="79537" y="0"/>
                  </a:cubicBezTo>
                  <a:close/>
                </a:path>
              </a:pathLst>
            </a:custGeom>
            <a:solidFill>
              <a:srgbClr val="EFF1E8"/>
            </a:solidFill>
          </p:spPr>
          <p:txBody>
            <a:bodyPr/>
            <a:lstStyle/>
            <a:p>
              <a:endParaRPr lang="ru-BY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07450" cy="1070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02818" y="3225785"/>
            <a:ext cx="4964225" cy="4691217"/>
            <a:chOff x="0" y="0"/>
            <a:chExt cx="1307450" cy="10322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7450" cy="1032235"/>
            </a:xfrm>
            <a:custGeom>
              <a:avLst/>
              <a:gdLst/>
              <a:ahLst/>
              <a:cxnLst/>
              <a:rect l="l" t="t" r="r" b="b"/>
              <a:pathLst>
                <a:path w="1307450" h="1032235">
                  <a:moveTo>
                    <a:pt x="79537" y="0"/>
                  </a:moveTo>
                  <a:lnTo>
                    <a:pt x="1227914" y="0"/>
                  </a:lnTo>
                  <a:cubicBezTo>
                    <a:pt x="1249008" y="0"/>
                    <a:pt x="1269238" y="8380"/>
                    <a:pt x="1284154" y="23296"/>
                  </a:cubicBezTo>
                  <a:cubicBezTo>
                    <a:pt x="1299071" y="38212"/>
                    <a:pt x="1307450" y="58442"/>
                    <a:pt x="1307450" y="79537"/>
                  </a:cubicBezTo>
                  <a:lnTo>
                    <a:pt x="1307450" y="952698"/>
                  </a:lnTo>
                  <a:cubicBezTo>
                    <a:pt x="1307450" y="973793"/>
                    <a:pt x="1299071" y="994023"/>
                    <a:pt x="1284154" y="1008939"/>
                  </a:cubicBezTo>
                  <a:cubicBezTo>
                    <a:pt x="1269238" y="1023855"/>
                    <a:pt x="1249008" y="1032235"/>
                    <a:pt x="1227914" y="1032235"/>
                  </a:cubicBezTo>
                  <a:lnTo>
                    <a:pt x="79537" y="1032235"/>
                  </a:lnTo>
                  <a:cubicBezTo>
                    <a:pt x="58442" y="1032235"/>
                    <a:pt x="38212" y="1023855"/>
                    <a:pt x="23296" y="1008939"/>
                  </a:cubicBezTo>
                  <a:cubicBezTo>
                    <a:pt x="8380" y="994023"/>
                    <a:pt x="0" y="973793"/>
                    <a:pt x="0" y="952698"/>
                  </a:cubicBezTo>
                  <a:lnTo>
                    <a:pt x="0" y="79537"/>
                  </a:lnTo>
                  <a:cubicBezTo>
                    <a:pt x="0" y="58442"/>
                    <a:pt x="8380" y="38212"/>
                    <a:pt x="23296" y="23296"/>
                  </a:cubicBezTo>
                  <a:cubicBezTo>
                    <a:pt x="38212" y="8380"/>
                    <a:pt x="58442" y="0"/>
                    <a:pt x="79537" y="0"/>
                  </a:cubicBezTo>
                  <a:close/>
                </a:path>
              </a:pathLst>
            </a:custGeom>
            <a:solidFill>
              <a:srgbClr val="EFF1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07450" cy="1070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95075" y="3225786"/>
            <a:ext cx="4964225" cy="4737114"/>
            <a:chOff x="0" y="0"/>
            <a:chExt cx="1307450" cy="10322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7450" cy="1032235"/>
            </a:xfrm>
            <a:custGeom>
              <a:avLst/>
              <a:gdLst/>
              <a:ahLst/>
              <a:cxnLst/>
              <a:rect l="l" t="t" r="r" b="b"/>
              <a:pathLst>
                <a:path w="1307450" h="1032235">
                  <a:moveTo>
                    <a:pt x="79537" y="0"/>
                  </a:moveTo>
                  <a:lnTo>
                    <a:pt x="1227914" y="0"/>
                  </a:lnTo>
                  <a:cubicBezTo>
                    <a:pt x="1249008" y="0"/>
                    <a:pt x="1269238" y="8380"/>
                    <a:pt x="1284154" y="23296"/>
                  </a:cubicBezTo>
                  <a:cubicBezTo>
                    <a:pt x="1299071" y="38212"/>
                    <a:pt x="1307450" y="58442"/>
                    <a:pt x="1307450" y="79537"/>
                  </a:cubicBezTo>
                  <a:lnTo>
                    <a:pt x="1307450" y="952698"/>
                  </a:lnTo>
                  <a:cubicBezTo>
                    <a:pt x="1307450" y="973793"/>
                    <a:pt x="1299071" y="994023"/>
                    <a:pt x="1284154" y="1008939"/>
                  </a:cubicBezTo>
                  <a:cubicBezTo>
                    <a:pt x="1269238" y="1023855"/>
                    <a:pt x="1249008" y="1032235"/>
                    <a:pt x="1227914" y="1032235"/>
                  </a:cubicBezTo>
                  <a:lnTo>
                    <a:pt x="79537" y="1032235"/>
                  </a:lnTo>
                  <a:cubicBezTo>
                    <a:pt x="58442" y="1032235"/>
                    <a:pt x="38212" y="1023855"/>
                    <a:pt x="23296" y="1008939"/>
                  </a:cubicBezTo>
                  <a:cubicBezTo>
                    <a:pt x="8380" y="994023"/>
                    <a:pt x="0" y="973793"/>
                    <a:pt x="0" y="952698"/>
                  </a:cubicBezTo>
                  <a:lnTo>
                    <a:pt x="0" y="79537"/>
                  </a:lnTo>
                  <a:cubicBezTo>
                    <a:pt x="0" y="58442"/>
                    <a:pt x="8380" y="38212"/>
                    <a:pt x="23296" y="23296"/>
                  </a:cubicBezTo>
                  <a:cubicBezTo>
                    <a:pt x="38212" y="8380"/>
                    <a:pt x="58442" y="0"/>
                    <a:pt x="79537" y="0"/>
                  </a:cubicBezTo>
                  <a:close/>
                </a:path>
              </a:pathLst>
            </a:custGeom>
            <a:solidFill>
              <a:srgbClr val="EFF1E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07450" cy="1070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610215" y="8847255"/>
            <a:ext cx="20321213" cy="701393"/>
            <a:chOff x="0" y="0"/>
            <a:chExt cx="5352089" cy="1847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52089" cy="184729"/>
            </a:xfrm>
            <a:custGeom>
              <a:avLst/>
              <a:gdLst/>
              <a:ahLst/>
              <a:cxnLst/>
              <a:rect l="l" t="t" r="r" b="b"/>
              <a:pathLst>
                <a:path w="5352089" h="184729">
                  <a:moveTo>
                    <a:pt x="0" y="0"/>
                  </a:moveTo>
                  <a:lnTo>
                    <a:pt x="5352089" y="0"/>
                  </a:lnTo>
                  <a:lnTo>
                    <a:pt x="5352089" y="184729"/>
                  </a:lnTo>
                  <a:lnTo>
                    <a:pt x="0" y="184729"/>
                  </a:lnTo>
                  <a:close/>
                </a:path>
              </a:pathLst>
            </a:custGeom>
            <a:solidFill>
              <a:srgbClr val="3E0E08">
                <a:alpha val="87843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5352089" cy="241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38134" y="620074"/>
            <a:ext cx="14287995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dirty="0" err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Когда</a:t>
            </a:r>
            <a:r>
              <a:rPr lang="en-US" sz="7500" b="1" dirty="0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7500" b="1" dirty="0" err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согласие</a:t>
            </a:r>
            <a:r>
              <a:rPr lang="en-US" sz="7500" b="1" dirty="0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7500" b="1" dirty="0" err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клиента</a:t>
            </a:r>
            <a:r>
              <a:rPr lang="en-US" sz="7500" b="1" dirty="0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8250"/>
              </a:lnSpc>
            </a:pPr>
            <a:r>
              <a:rPr lang="en-US" sz="7500" b="1" dirty="0" err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</a:t>
            </a:r>
            <a:r>
              <a:rPr lang="en-US" sz="7500" b="1" dirty="0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7500" b="1" dirty="0" err="1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нужно</a:t>
            </a:r>
            <a:r>
              <a:rPr lang="en-US" sz="7500" b="1" dirty="0">
                <a:solidFill>
                  <a:srgbClr val="3E0E0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0207" y="3691317"/>
            <a:ext cx="4549829" cy="113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5000" b="1" dirty="0" err="1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Исполнение</a:t>
            </a:r>
            <a:r>
              <a:rPr lang="en-US" sz="5000" b="1" dirty="0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000" b="1" dirty="0" err="1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договора</a:t>
            </a:r>
            <a:endParaRPr lang="en-US" sz="5000" b="1" dirty="0">
              <a:solidFill>
                <a:srgbClr val="3E0E08">
                  <a:alpha val="54902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49522" y="5133517"/>
            <a:ext cx="4218855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ru-RU" sz="2000" b="1" dirty="0">
                <a:latin typeface="Poppins"/>
                <a:ea typeface="Poppins"/>
                <a:cs typeface="Poppins"/>
                <a:sym typeface="Poppins"/>
              </a:rPr>
              <a:t>Сторона по договору оказания туристических услуг или договору возмездного оказания услуг. </a:t>
            </a:r>
          </a:p>
          <a:p>
            <a:pPr algn="ctr">
              <a:lnSpc>
                <a:spcPts val="2560"/>
              </a:lnSpc>
            </a:pP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Данные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нужны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для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оформления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тура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бронирования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оформления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документов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—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согласие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не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требуется</a:t>
            </a:r>
            <a:r>
              <a:rPr lang="ru-RU" sz="2000" b="1" dirty="0"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ru-RU" sz="2000" b="1" dirty="0" err="1">
                <a:latin typeface="Poppins"/>
                <a:ea typeface="Poppins"/>
                <a:cs typeface="Poppins"/>
                <a:sym typeface="Poppins"/>
              </a:rPr>
              <a:t>абз</a:t>
            </a:r>
            <a:r>
              <a:rPr lang="ru-RU" sz="2000" b="1" dirty="0">
                <a:latin typeface="Poppins"/>
                <a:ea typeface="Poppins"/>
                <a:cs typeface="Poppins"/>
                <a:sym typeface="Poppins"/>
              </a:rPr>
              <a:t>. 15 ст.6 Закона)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3199"/>
              </a:lnSpc>
            </a:pPr>
            <a:endParaRPr lang="en-US" sz="2000" dirty="0">
              <a:solidFill>
                <a:srgbClr val="816C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69084" y="5085601"/>
            <a:ext cx="4739907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Например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заполнение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анкет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2560"/>
              </a:lnSpc>
            </a:pP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для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аттестации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экскурсоводов</a:t>
            </a:r>
            <a:endParaRPr lang="en-US" sz="2000" b="1" dirty="0"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560"/>
              </a:lnSpc>
            </a:pP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или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ведение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журнала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посетителей</a:t>
            </a: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 err="1">
                <a:latin typeface="Poppins"/>
                <a:ea typeface="Poppins"/>
                <a:cs typeface="Poppins"/>
                <a:sym typeface="Poppins"/>
              </a:rPr>
              <a:t>турцентра</a:t>
            </a:r>
            <a:r>
              <a:rPr lang="ru-RU" sz="2000" b="1" dirty="0"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ru-RU" sz="2000" b="1" dirty="0" err="1">
                <a:latin typeface="Poppins"/>
                <a:ea typeface="Poppins"/>
                <a:cs typeface="Poppins"/>
                <a:sym typeface="Poppins"/>
              </a:rPr>
              <a:t>абз</a:t>
            </a:r>
            <a:r>
              <a:rPr lang="ru-RU" sz="2000" b="1" dirty="0">
                <a:latin typeface="Poppins"/>
                <a:ea typeface="Poppins"/>
                <a:cs typeface="Poppins"/>
                <a:sym typeface="Poppins"/>
              </a:rPr>
              <a:t>. 20 ст. 6 Закона )</a:t>
            </a:r>
            <a:endParaRPr lang="en-US" sz="2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69084" y="3740719"/>
            <a:ext cx="4549829" cy="113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5000" b="1" dirty="0" err="1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Требование</a:t>
            </a:r>
            <a:r>
              <a:rPr lang="en-US" sz="5000" b="1" dirty="0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000" b="1" dirty="0" err="1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закона</a:t>
            </a:r>
            <a:endParaRPr lang="en-US" sz="5000" b="1" dirty="0">
              <a:solidFill>
                <a:srgbClr val="3E0E08">
                  <a:alpha val="54902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308439" y="3665959"/>
            <a:ext cx="4549829" cy="221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600" b="1" dirty="0" err="1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Данные</a:t>
            </a:r>
            <a:r>
              <a:rPr lang="en-US" sz="4600" b="1" dirty="0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600" b="1" dirty="0" err="1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туристов</a:t>
            </a:r>
            <a:r>
              <a:rPr lang="ru-RU" sz="4600" b="1" dirty="0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экскурсантов</a:t>
            </a:r>
            <a:endParaRPr lang="en-US" sz="4600" b="1" dirty="0">
              <a:solidFill>
                <a:srgbClr val="3E0E08">
                  <a:alpha val="54902"/>
                </a:srgb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300"/>
              </a:lnSpc>
            </a:pPr>
            <a:r>
              <a:rPr lang="en-US" sz="4600" b="1" dirty="0">
                <a:solidFill>
                  <a:srgbClr val="3E0E08">
                    <a:alpha val="54902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95074" y="5523573"/>
            <a:ext cx="4964225" cy="240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Сведения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о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туристах</a:t>
            </a:r>
            <a:r>
              <a:rPr lang="ru-RU" sz="1899" b="1" dirty="0">
                <a:latin typeface="Canva Sans"/>
                <a:ea typeface="Canva Sans"/>
                <a:cs typeface="Canva Sans"/>
                <a:sym typeface="Canva Sans"/>
              </a:rPr>
              <a:t> (в том числе специальные ПД)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ru-RU" sz="1899" b="1" dirty="0">
                <a:latin typeface="Canva Sans"/>
                <a:ea typeface="Canva Sans"/>
                <a:cs typeface="Canva Sans"/>
                <a:sym typeface="Canva Sans"/>
              </a:rPr>
              <a:t>экскурсантах, специальные ПД заказчика,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которым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оказываются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услуги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по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заключённому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договору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обрабатываются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без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их</a:t>
            </a:r>
            <a:r>
              <a:rPr lang="en-US" sz="1899" b="1" dirty="0"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99" b="1" dirty="0" err="1">
                <a:latin typeface="Canva Sans"/>
                <a:ea typeface="Canva Sans"/>
                <a:cs typeface="Canva Sans"/>
                <a:sym typeface="Canva Sans"/>
              </a:rPr>
              <a:t>согласия</a:t>
            </a:r>
            <a:r>
              <a:rPr lang="ru-RU" sz="1899" b="1" dirty="0"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lang="ru-RU" sz="1899" b="1" dirty="0" err="1">
                <a:latin typeface="Canva Sans"/>
                <a:ea typeface="Canva Sans"/>
                <a:cs typeface="Canva Sans"/>
                <a:sym typeface="Canva Sans"/>
              </a:rPr>
              <a:t>абз</a:t>
            </a:r>
            <a:r>
              <a:rPr lang="ru-RU" sz="1899" b="1" dirty="0">
                <a:latin typeface="Canva Sans"/>
                <a:ea typeface="Canva Sans"/>
                <a:cs typeface="Canva Sans"/>
                <a:sym typeface="Canva Sans"/>
              </a:rPr>
              <a:t>. 20 ст. 6 или </a:t>
            </a:r>
            <a:r>
              <a:rPr lang="ru-RU" sz="1899" b="1" dirty="0" err="1">
                <a:latin typeface="Canva Sans"/>
                <a:ea typeface="Canva Sans"/>
                <a:cs typeface="Canva Sans"/>
                <a:sym typeface="Canva Sans"/>
              </a:rPr>
              <a:t>абз</a:t>
            </a:r>
            <a:r>
              <a:rPr lang="ru-RU" sz="1899" b="1" dirty="0">
                <a:latin typeface="Canva Sans"/>
                <a:ea typeface="Canva Sans"/>
                <a:cs typeface="Canva Sans"/>
                <a:sym typeface="Canva Sans"/>
              </a:rPr>
              <a:t>. 17 п. 2 ст. 8 Закона)</a:t>
            </a:r>
            <a:endParaRPr lang="en-US" sz="1899" b="1" dirty="0"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816C66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20" y="527315"/>
            <a:ext cx="16986778" cy="247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9"/>
              </a:lnSpc>
            </a:pPr>
            <a:r>
              <a:rPr lang="en-US" sz="8799" b="1" dirty="0" err="1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Когда</a:t>
            </a: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8799" b="1" dirty="0" err="1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согласие</a:t>
            </a: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8799" b="1" dirty="0" err="1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все-таки</a:t>
            </a: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8799" b="1" dirty="0" err="1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нужно</a:t>
            </a: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439400" y="2583839"/>
            <a:ext cx="8133614" cy="59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3"/>
              </a:lnSpc>
              <a:spcBef>
                <a:spcPct val="0"/>
              </a:spcBef>
            </a:pPr>
            <a:r>
              <a:rPr lang="en-US" sz="3481" b="1" spc="811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Согласие</a:t>
            </a:r>
            <a:r>
              <a:rPr lang="en-US" sz="3481" b="1" spc="811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81" b="1" spc="811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должно</a:t>
            </a:r>
            <a:r>
              <a:rPr lang="en-US" sz="3481" b="1" spc="811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81" b="1" spc="811" dirty="0" err="1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быть</a:t>
            </a:r>
            <a:r>
              <a:rPr lang="en-US" sz="3481" b="1" spc="811" dirty="0">
                <a:solidFill>
                  <a:srgbClr val="343734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13866" y="3790824"/>
            <a:ext cx="2716655" cy="3929476"/>
            <a:chOff x="0" y="0"/>
            <a:chExt cx="997841" cy="14433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7841" cy="1443316"/>
            </a:xfrm>
            <a:custGeom>
              <a:avLst/>
              <a:gdLst/>
              <a:ahLst/>
              <a:cxnLst/>
              <a:rect l="l" t="t" r="r" b="b"/>
              <a:pathLst>
                <a:path w="997841" h="1443316">
                  <a:moveTo>
                    <a:pt x="28498" y="0"/>
                  </a:moveTo>
                  <a:lnTo>
                    <a:pt x="969343" y="0"/>
                  </a:lnTo>
                  <a:cubicBezTo>
                    <a:pt x="985082" y="0"/>
                    <a:pt x="997841" y="12759"/>
                    <a:pt x="997841" y="28498"/>
                  </a:cubicBezTo>
                  <a:lnTo>
                    <a:pt x="997841" y="1414818"/>
                  </a:lnTo>
                  <a:cubicBezTo>
                    <a:pt x="997841" y="1430557"/>
                    <a:pt x="985082" y="1443316"/>
                    <a:pt x="969343" y="1443316"/>
                  </a:cubicBezTo>
                  <a:lnTo>
                    <a:pt x="28498" y="1443316"/>
                  </a:lnTo>
                  <a:cubicBezTo>
                    <a:pt x="12759" y="1443316"/>
                    <a:pt x="0" y="1430557"/>
                    <a:pt x="0" y="1414818"/>
                  </a:cubicBezTo>
                  <a:lnTo>
                    <a:pt x="0" y="28498"/>
                  </a:lnTo>
                  <a:cubicBezTo>
                    <a:pt x="0" y="12759"/>
                    <a:pt x="12759" y="0"/>
                    <a:pt x="28498" y="0"/>
                  </a:cubicBezTo>
                  <a:close/>
                </a:path>
              </a:pathLst>
            </a:custGeom>
            <a:solidFill>
              <a:srgbClr val="C7B299">
                <a:alpha val="19608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52400"/>
              <a:ext cx="997841" cy="1595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01364" y="5698412"/>
            <a:ext cx="2355289" cy="1411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9"/>
              </a:lnSpc>
              <a:spcBef>
                <a:spcPct val="0"/>
              </a:spcBef>
            </a:pPr>
            <a:r>
              <a:rPr lang="en-US" sz="2020" b="1" spc="4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 </a:t>
            </a: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предложениями</a:t>
            </a:r>
            <a:r>
              <a:rPr lang="en-US" sz="2020" b="1" spc="4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туров</a:t>
            </a:r>
            <a:r>
              <a:rPr lang="ru-RU" sz="2020" b="1" spc="4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новых услуг, скидок и т.п.</a:t>
            </a:r>
            <a:endParaRPr lang="en-US" sz="2020" b="1" spc="4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4549" y="3858554"/>
            <a:ext cx="23621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4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РЕКЛАМНАЯ РАССЫЛКА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812909" y="3790824"/>
            <a:ext cx="2716655" cy="3929476"/>
            <a:chOff x="0" y="0"/>
            <a:chExt cx="997841" cy="14433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7841" cy="1443316"/>
            </a:xfrm>
            <a:custGeom>
              <a:avLst/>
              <a:gdLst/>
              <a:ahLst/>
              <a:cxnLst/>
              <a:rect l="l" t="t" r="r" b="b"/>
              <a:pathLst>
                <a:path w="997841" h="1443316">
                  <a:moveTo>
                    <a:pt x="28498" y="0"/>
                  </a:moveTo>
                  <a:lnTo>
                    <a:pt x="969343" y="0"/>
                  </a:lnTo>
                  <a:cubicBezTo>
                    <a:pt x="985082" y="0"/>
                    <a:pt x="997841" y="12759"/>
                    <a:pt x="997841" y="28498"/>
                  </a:cubicBezTo>
                  <a:lnTo>
                    <a:pt x="997841" y="1414818"/>
                  </a:lnTo>
                  <a:cubicBezTo>
                    <a:pt x="997841" y="1430557"/>
                    <a:pt x="985082" y="1443316"/>
                    <a:pt x="969343" y="1443316"/>
                  </a:cubicBezTo>
                  <a:lnTo>
                    <a:pt x="28498" y="1443316"/>
                  </a:lnTo>
                  <a:cubicBezTo>
                    <a:pt x="12759" y="1443316"/>
                    <a:pt x="0" y="1430557"/>
                    <a:pt x="0" y="1414818"/>
                  </a:cubicBezTo>
                  <a:lnTo>
                    <a:pt x="0" y="28498"/>
                  </a:lnTo>
                  <a:cubicBezTo>
                    <a:pt x="0" y="12759"/>
                    <a:pt x="12759" y="0"/>
                    <a:pt x="28498" y="0"/>
                  </a:cubicBezTo>
                  <a:close/>
                </a:path>
              </a:pathLst>
            </a:custGeom>
            <a:solidFill>
              <a:srgbClr val="816C66">
                <a:alpha val="4000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52400"/>
              <a:ext cx="997841" cy="1595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20009" y="6179766"/>
            <a:ext cx="2355289" cy="106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6313" lvl="1" indent="-218157" algn="l">
              <a:lnSpc>
                <a:spcPts val="2829"/>
              </a:lnSpc>
              <a:buFont typeface="Arial"/>
              <a:buChar char="•"/>
            </a:pP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Опросы</a:t>
            </a:r>
            <a:endParaRPr lang="en-US" sz="2020" b="1" spc="4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36313" lvl="1" indent="-218157" algn="l">
              <a:lnSpc>
                <a:spcPts val="2829"/>
              </a:lnSpc>
              <a:buFont typeface="Arial"/>
              <a:buChar char="•"/>
            </a:pP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Анкеты</a:t>
            </a:r>
            <a:endParaRPr lang="en-US" sz="2020" b="1" spc="4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829"/>
              </a:lnSpc>
              <a:spcBef>
                <a:spcPct val="0"/>
              </a:spcBef>
            </a:pPr>
            <a:endParaRPr lang="en-US" sz="2020" b="1" spc="4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93592" y="3858554"/>
            <a:ext cx="2408125" cy="176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49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ОЦЕНКА КАЧЕСТВА</a:t>
            </a:r>
            <a:r>
              <a:rPr lang="ru-RU" sz="2499" b="1" spc="49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оказанных услуг</a:t>
            </a:r>
            <a:endParaRPr lang="en-US" sz="2499" b="1" spc="49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11953" y="3790824"/>
            <a:ext cx="2716655" cy="3929476"/>
            <a:chOff x="0" y="0"/>
            <a:chExt cx="997841" cy="1443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7841" cy="1443316"/>
            </a:xfrm>
            <a:custGeom>
              <a:avLst/>
              <a:gdLst/>
              <a:ahLst/>
              <a:cxnLst/>
              <a:rect l="l" t="t" r="r" b="b"/>
              <a:pathLst>
                <a:path w="997841" h="1443316">
                  <a:moveTo>
                    <a:pt x="28498" y="0"/>
                  </a:moveTo>
                  <a:lnTo>
                    <a:pt x="969343" y="0"/>
                  </a:lnTo>
                  <a:cubicBezTo>
                    <a:pt x="985082" y="0"/>
                    <a:pt x="997841" y="12759"/>
                    <a:pt x="997841" y="28498"/>
                  </a:cubicBezTo>
                  <a:lnTo>
                    <a:pt x="997841" y="1414818"/>
                  </a:lnTo>
                  <a:cubicBezTo>
                    <a:pt x="997841" y="1430557"/>
                    <a:pt x="985082" y="1443316"/>
                    <a:pt x="969343" y="1443316"/>
                  </a:cubicBezTo>
                  <a:lnTo>
                    <a:pt x="28498" y="1443316"/>
                  </a:lnTo>
                  <a:cubicBezTo>
                    <a:pt x="12759" y="1443316"/>
                    <a:pt x="0" y="1430557"/>
                    <a:pt x="0" y="1414818"/>
                  </a:cubicBezTo>
                  <a:lnTo>
                    <a:pt x="0" y="28498"/>
                  </a:lnTo>
                  <a:cubicBezTo>
                    <a:pt x="0" y="12759"/>
                    <a:pt x="12759" y="0"/>
                    <a:pt x="28498" y="0"/>
                  </a:cubicBezTo>
                  <a:close/>
                </a:path>
              </a:pathLst>
            </a:custGeom>
            <a:solidFill>
              <a:srgbClr val="3E0E08">
                <a:alpha val="4000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52400"/>
              <a:ext cx="997841" cy="1595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092636" y="5700715"/>
            <a:ext cx="2355289" cy="141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6313" lvl="1" indent="-218157" algn="l">
              <a:lnSpc>
                <a:spcPts val="2829"/>
              </a:lnSpc>
              <a:buFont typeface="Arial"/>
              <a:buChar char="•"/>
            </a:pP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На</a:t>
            </a:r>
            <a:r>
              <a:rPr lang="en-US" sz="2020" b="1" spc="4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интернет-сайтах</a:t>
            </a:r>
            <a:endParaRPr lang="en-US" sz="2020" b="1" spc="4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36313" lvl="1" indent="-218157" algn="l">
              <a:lnSpc>
                <a:spcPts val="2829"/>
              </a:lnSpc>
              <a:spcBef>
                <a:spcPct val="0"/>
              </a:spcBef>
              <a:buFont typeface="Arial"/>
              <a:buChar char="•"/>
            </a:pPr>
            <a:r>
              <a:rPr lang="en-US" sz="2020" b="1" spc="4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В </a:t>
            </a: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социальных</a:t>
            </a:r>
            <a:r>
              <a:rPr lang="en-US" sz="2020" b="1" spc="4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20" b="1" spc="40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сетях</a:t>
            </a:r>
            <a:endParaRPr lang="en-US" sz="2020" b="1" spc="4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92636" y="3844925"/>
            <a:ext cx="247245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4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ПУБЛИКАЦИЯ ФОТО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spc="4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 ОТЗЫВОВ</a:t>
            </a:r>
          </a:p>
        </p:txBody>
      </p:sp>
      <p:sp>
        <p:nvSpPr>
          <p:cNvPr id="19" name="AutoShape 19"/>
          <p:cNvSpPr/>
          <p:nvPr/>
        </p:nvSpPr>
        <p:spPr>
          <a:xfrm>
            <a:off x="894549" y="5279954"/>
            <a:ext cx="2355289" cy="0"/>
          </a:xfrm>
          <a:prstGeom prst="line">
            <a:avLst/>
          </a:prstGeom>
          <a:ln w="28575" cap="flat">
            <a:solidFill>
              <a:srgbClr val="3E0E0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3993592" y="5279954"/>
            <a:ext cx="2355289" cy="0"/>
          </a:xfrm>
          <a:prstGeom prst="line">
            <a:avLst/>
          </a:prstGeom>
          <a:ln w="28575" cap="flat">
            <a:solidFill>
              <a:srgbClr val="3E0E0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7092636" y="5279954"/>
            <a:ext cx="2355289" cy="0"/>
          </a:xfrm>
          <a:prstGeom prst="line">
            <a:avLst/>
          </a:prstGeom>
          <a:ln w="28575" cap="flat">
            <a:solidFill>
              <a:srgbClr val="3E0E0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320440" y="3468003"/>
            <a:ext cx="0" cy="279283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0839553" y="3892550"/>
            <a:ext cx="3201380" cy="1954672"/>
            <a:chOff x="0" y="0"/>
            <a:chExt cx="4268506" cy="2606229"/>
          </a:xfrm>
        </p:grpSpPr>
        <p:sp>
          <p:nvSpPr>
            <p:cNvPr id="24" name="TextBox 24"/>
            <p:cNvSpPr txBox="1"/>
            <p:nvPr/>
          </p:nvSpPr>
          <p:spPr>
            <a:xfrm>
              <a:off x="0" y="0"/>
              <a:ext cx="4268506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28"/>
                </a:lnSpc>
                <a:spcBef>
                  <a:spcPct val="0"/>
                </a:spcBef>
              </a:pPr>
              <a:r>
                <a:rPr lang="en-US" sz="2440" b="1" dirty="0" err="1">
                  <a:solidFill>
                    <a:srgbClr val="5448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Свободным</a:t>
              </a:r>
              <a:endPara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01648"/>
              <a:ext cx="4268506" cy="1604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0"/>
                </a:lnSpc>
              </a:pP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Без</a:t>
              </a:r>
              <a:r>
                <a:rPr lang="en-US" sz="1743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давления</a:t>
              </a:r>
              <a:r>
                <a:rPr lang="en-US" sz="1743" b="1" dirty="0"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Отказ</a:t>
              </a:r>
              <a:endParaRPr lang="en-US" sz="1743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2440"/>
                </a:lnSpc>
              </a:pP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не</a:t>
              </a:r>
              <a:r>
                <a:rPr lang="en-US" sz="1743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должен</a:t>
              </a:r>
              <a:r>
                <a:rPr lang="en-US" sz="1743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мешать</a:t>
              </a:r>
              <a:r>
                <a:rPr lang="en-US" sz="1743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получению</a:t>
              </a:r>
              <a:r>
                <a:rPr lang="en-US" sz="1743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latin typeface="Montserrat"/>
                  <a:ea typeface="Montserrat"/>
                  <a:cs typeface="Montserrat"/>
                  <a:sym typeface="Montserrat"/>
                </a:rPr>
                <a:t>услуги</a:t>
              </a:r>
              <a:r>
                <a:rPr lang="en-US" sz="1743" b="1" dirty="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algn="l">
                <a:lnSpc>
                  <a:spcPts val="2440"/>
                </a:lnSpc>
              </a:pPr>
              <a:endParaRPr lang="en-US" sz="174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6" name="AutoShap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816115" y="3468000"/>
            <a:ext cx="0" cy="279283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>
            <a:off x="14335228" y="3892547"/>
            <a:ext cx="3499124" cy="1954672"/>
            <a:chOff x="0" y="0"/>
            <a:chExt cx="4665498" cy="260622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0"/>
              <a:ext cx="4268506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28"/>
                </a:lnSpc>
                <a:spcBef>
                  <a:spcPct val="0"/>
                </a:spcBef>
              </a:pPr>
              <a:r>
                <a:rPr lang="en-US" sz="2440" b="1" dirty="0" err="1">
                  <a:solidFill>
                    <a:srgbClr val="5448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Однозначным</a:t>
              </a:r>
              <a:endPara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01648"/>
              <a:ext cx="4665498" cy="1604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0"/>
                </a:lnSpc>
              </a:pP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Чёткое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действие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клиента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—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галочка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подпись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Молчание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считается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согласием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algn="l">
                <a:lnSpc>
                  <a:spcPts val="2440"/>
                </a:lnSpc>
              </a:pPr>
              <a:endParaRPr lang="en-US" sz="174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0" name="AutoShap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820878" y="6475872"/>
            <a:ext cx="0" cy="279283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>
            <a:off x="14339990" y="6900419"/>
            <a:ext cx="3543785" cy="2274828"/>
            <a:chOff x="0" y="0"/>
            <a:chExt cx="4725047" cy="3033103"/>
          </a:xfrm>
        </p:grpSpPr>
        <p:sp>
          <p:nvSpPr>
            <p:cNvPr id="32" name="TextBox 32"/>
            <p:cNvSpPr txBox="1"/>
            <p:nvPr/>
          </p:nvSpPr>
          <p:spPr>
            <a:xfrm>
              <a:off x="0" y="0"/>
              <a:ext cx="4725047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28"/>
                </a:lnSpc>
                <a:spcBef>
                  <a:spcPct val="0"/>
                </a:spcBef>
              </a:pPr>
              <a:r>
                <a:rPr lang="en-US" sz="2440" b="1" dirty="0" err="1">
                  <a:solidFill>
                    <a:srgbClr val="5448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Информированным</a:t>
              </a:r>
              <a:endParaRPr lang="en-US" sz="2440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89639" y="1010241"/>
              <a:ext cx="4268506" cy="2022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0"/>
                </a:lnSpc>
              </a:pP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Клиент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должен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знать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зачем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как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используются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его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743" b="1" dirty="0" err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данные</a:t>
              </a:r>
              <a:r>
                <a:rPr lang="en-US" sz="1743" b="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algn="l">
                <a:lnSpc>
                  <a:spcPts val="2440"/>
                </a:lnSpc>
              </a:pPr>
              <a:endParaRPr lang="en-US" sz="174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8129" y="8571654"/>
            <a:ext cx="12542210" cy="989711"/>
            <a:chOff x="0" y="0"/>
            <a:chExt cx="4606817" cy="3635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606817" cy="363526"/>
            </a:xfrm>
            <a:custGeom>
              <a:avLst/>
              <a:gdLst/>
              <a:ahLst/>
              <a:cxnLst/>
              <a:rect l="l" t="t" r="r" b="b"/>
              <a:pathLst>
                <a:path w="4606817" h="363526">
                  <a:moveTo>
                    <a:pt x="61110" y="0"/>
                  </a:moveTo>
                  <a:lnTo>
                    <a:pt x="4545707" y="0"/>
                  </a:lnTo>
                  <a:cubicBezTo>
                    <a:pt x="4579458" y="0"/>
                    <a:pt x="4606817" y="27360"/>
                    <a:pt x="4606817" y="61110"/>
                  </a:cubicBezTo>
                  <a:lnTo>
                    <a:pt x="4606817" y="302416"/>
                  </a:lnTo>
                  <a:cubicBezTo>
                    <a:pt x="4606817" y="318623"/>
                    <a:pt x="4600379" y="334167"/>
                    <a:pt x="4588919" y="345627"/>
                  </a:cubicBezTo>
                  <a:cubicBezTo>
                    <a:pt x="4577458" y="357087"/>
                    <a:pt x="4561915" y="363526"/>
                    <a:pt x="4545707" y="363526"/>
                  </a:cubicBezTo>
                  <a:lnTo>
                    <a:pt x="61110" y="363526"/>
                  </a:lnTo>
                  <a:cubicBezTo>
                    <a:pt x="27360" y="363526"/>
                    <a:pt x="0" y="336166"/>
                    <a:pt x="0" y="302416"/>
                  </a:cubicBezTo>
                  <a:lnTo>
                    <a:pt x="0" y="61110"/>
                  </a:lnTo>
                  <a:cubicBezTo>
                    <a:pt x="0" y="44902"/>
                    <a:pt x="6438" y="29359"/>
                    <a:pt x="17899" y="17899"/>
                  </a:cubicBezTo>
                  <a:cubicBezTo>
                    <a:pt x="29359" y="6438"/>
                    <a:pt x="44902" y="0"/>
                    <a:pt x="61110" y="0"/>
                  </a:cubicBezTo>
                  <a:close/>
                </a:path>
              </a:pathLst>
            </a:custGeom>
            <a:solidFill>
              <a:srgbClr val="C7876D">
                <a:alpha val="28627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152400"/>
              <a:ext cx="4606817" cy="515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333854" y="8665347"/>
            <a:ext cx="12391420" cy="70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7"/>
              </a:lnSpc>
              <a:spcBef>
                <a:spcPct val="0"/>
              </a:spcBef>
            </a:pPr>
            <a:r>
              <a:rPr lang="en-US" sz="1626" b="1" spc="26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ПРИНЦИП: ОДНА ЦЕЛЬ — ОДНО СОГЛАСИЕ. НЕЛЬЗЯ ОДНИМ СОГЛАСИЕМ ОХВАТИТЬ РАССЫЛКУ И ПЕРЕДАЧУ ДАННЫХ ПАРТНЁРАМ.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66183" y="5837702"/>
            <a:ext cx="5430361" cy="3899986"/>
          </a:xfrm>
          <a:custGeom>
            <a:avLst/>
            <a:gdLst/>
            <a:ahLst/>
            <a:cxnLst/>
            <a:rect l="l" t="t" r="r" b="b"/>
            <a:pathLst>
              <a:path w="5430361" h="3899986">
                <a:moveTo>
                  <a:pt x="0" y="0"/>
                </a:moveTo>
                <a:lnTo>
                  <a:pt x="5430361" y="0"/>
                </a:lnTo>
                <a:lnTo>
                  <a:pt x="5430361" y="3899986"/>
                </a:lnTo>
                <a:lnTo>
                  <a:pt x="0" y="38999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3780" y="1174737"/>
            <a:ext cx="8480220" cy="4238564"/>
            <a:chOff x="0" y="0"/>
            <a:chExt cx="2233474" cy="11163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33474" cy="1116330"/>
            </a:xfrm>
            <a:custGeom>
              <a:avLst/>
              <a:gdLst/>
              <a:ahLst/>
              <a:cxnLst/>
              <a:rect l="l" t="t" r="r" b="b"/>
              <a:pathLst>
                <a:path w="2233474" h="1116330">
                  <a:moveTo>
                    <a:pt x="60254" y="0"/>
                  </a:moveTo>
                  <a:lnTo>
                    <a:pt x="2173220" y="0"/>
                  </a:lnTo>
                  <a:cubicBezTo>
                    <a:pt x="2189200" y="0"/>
                    <a:pt x="2204526" y="6348"/>
                    <a:pt x="2215826" y="17648"/>
                  </a:cubicBezTo>
                  <a:cubicBezTo>
                    <a:pt x="2227125" y="28948"/>
                    <a:pt x="2233474" y="44274"/>
                    <a:pt x="2233474" y="60254"/>
                  </a:cubicBezTo>
                  <a:lnTo>
                    <a:pt x="2233474" y="1056076"/>
                  </a:lnTo>
                  <a:cubicBezTo>
                    <a:pt x="2233474" y="1072056"/>
                    <a:pt x="2227125" y="1087382"/>
                    <a:pt x="2215826" y="1098682"/>
                  </a:cubicBezTo>
                  <a:cubicBezTo>
                    <a:pt x="2204526" y="1109982"/>
                    <a:pt x="2189200" y="1116330"/>
                    <a:pt x="2173220" y="1116330"/>
                  </a:cubicBezTo>
                  <a:lnTo>
                    <a:pt x="60254" y="1116330"/>
                  </a:lnTo>
                  <a:cubicBezTo>
                    <a:pt x="26977" y="1116330"/>
                    <a:pt x="0" y="1089353"/>
                    <a:pt x="0" y="1056076"/>
                  </a:cubicBezTo>
                  <a:lnTo>
                    <a:pt x="0" y="60254"/>
                  </a:lnTo>
                  <a:cubicBezTo>
                    <a:pt x="0" y="44274"/>
                    <a:pt x="6348" y="28948"/>
                    <a:pt x="17648" y="17648"/>
                  </a:cubicBezTo>
                  <a:cubicBezTo>
                    <a:pt x="28948" y="6348"/>
                    <a:pt x="44274" y="0"/>
                    <a:pt x="60254" y="0"/>
                  </a:cubicBezTo>
                  <a:close/>
                </a:path>
              </a:pathLst>
            </a:custGeom>
            <a:solidFill>
              <a:srgbClr val="C7B299">
                <a:alpha val="49804"/>
              </a:srgbClr>
            </a:solidFill>
            <a:ln w="19050" cap="rnd">
              <a:solidFill>
                <a:srgbClr val="424242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233474" cy="1144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8411" y="2583259"/>
            <a:ext cx="7885858" cy="241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Договор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оказания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туристических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услуг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может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выступать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ru-RU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равовым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основанием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обработки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персональных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данных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для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целей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обработки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номера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телефона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клиента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с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целью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направления</a:t>
            </a:r>
            <a:r>
              <a:rPr lang="ru-RU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ему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СМС-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сообщения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для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оценки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качества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оказанной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услуги</a:t>
            </a:r>
            <a:r>
              <a:rPr lang="ru-RU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или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рекламной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рассылки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</a:p>
          <a:p>
            <a:pPr algn="just">
              <a:lnSpc>
                <a:spcPts val="2173"/>
              </a:lnSpc>
            </a:pP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Отказ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субъекта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персональных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данных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от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дачи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согласия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получение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таких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сообщений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должен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быть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препятствием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для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оказания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туристической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услуги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</a:p>
          <a:p>
            <a:pPr algn="just">
              <a:lnSpc>
                <a:spcPts val="4070"/>
              </a:lnSpc>
            </a:pPr>
            <a:endParaRPr lang="en-US" sz="1552" b="1" spc="-72" dirty="0">
              <a:solidFill>
                <a:srgbClr val="424242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82073" y="1556651"/>
            <a:ext cx="4815344" cy="47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1"/>
              </a:lnSpc>
            </a:pPr>
            <a:r>
              <a:rPr lang="en-US" sz="3799" b="1" spc="-178">
                <a:solidFill>
                  <a:srgbClr val="42424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Пример 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328202"/>
            <a:ext cx="1154202" cy="804358"/>
            <a:chOff x="0" y="0"/>
            <a:chExt cx="303987" cy="2118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3987" cy="211847"/>
            </a:xfrm>
            <a:custGeom>
              <a:avLst/>
              <a:gdLst/>
              <a:ahLst/>
              <a:cxnLst/>
              <a:rect l="l" t="t" r="r" b="b"/>
              <a:pathLst>
                <a:path w="303987" h="211847">
                  <a:moveTo>
                    <a:pt x="105924" y="0"/>
                  </a:moveTo>
                  <a:lnTo>
                    <a:pt x="198064" y="0"/>
                  </a:lnTo>
                  <a:cubicBezTo>
                    <a:pt x="256564" y="0"/>
                    <a:pt x="303987" y="47424"/>
                    <a:pt x="303987" y="105924"/>
                  </a:cubicBezTo>
                  <a:lnTo>
                    <a:pt x="303987" y="105924"/>
                  </a:lnTo>
                  <a:cubicBezTo>
                    <a:pt x="303987" y="134016"/>
                    <a:pt x="292827" y="160958"/>
                    <a:pt x="272963" y="180823"/>
                  </a:cubicBezTo>
                  <a:cubicBezTo>
                    <a:pt x="253098" y="200687"/>
                    <a:pt x="226156" y="211847"/>
                    <a:pt x="198064" y="211847"/>
                  </a:cubicBezTo>
                  <a:lnTo>
                    <a:pt x="105924" y="211847"/>
                  </a:lnTo>
                  <a:cubicBezTo>
                    <a:pt x="77831" y="211847"/>
                    <a:pt x="50889" y="200687"/>
                    <a:pt x="31024" y="180823"/>
                  </a:cubicBezTo>
                  <a:cubicBezTo>
                    <a:pt x="11160" y="160958"/>
                    <a:pt x="0" y="134016"/>
                    <a:pt x="0" y="105924"/>
                  </a:cubicBezTo>
                  <a:lnTo>
                    <a:pt x="0" y="105924"/>
                  </a:lnTo>
                  <a:cubicBezTo>
                    <a:pt x="0" y="77831"/>
                    <a:pt x="11160" y="50889"/>
                    <a:pt x="31024" y="31024"/>
                  </a:cubicBezTo>
                  <a:cubicBezTo>
                    <a:pt x="50889" y="11160"/>
                    <a:pt x="77831" y="0"/>
                    <a:pt x="10592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24242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03987" cy="24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80664" y="1556651"/>
            <a:ext cx="819524" cy="45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3600" b="1" spc="-169">
                <a:solidFill>
                  <a:srgbClr val="42424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629775" y="1174737"/>
            <a:ext cx="8480220" cy="4238564"/>
            <a:chOff x="0" y="0"/>
            <a:chExt cx="2233474" cy="11163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33474" cy="1116330"/>
            </a:xfrm>
            <a:custGeom>
              <a:avLst/>
              <a:gdLst/>
              <a:ahLst/>
              <a:cxnLst/>
              <a:rect l="l" t="t" r="r" b="b"/>
              <a:pathLst>
                <a:path w="2233474" h="1116330">
                  <a:moveTo>
                    <a:pt x="60254" y="0"/>
                  </a:moveTo>
                  <a:lnTo>
                    <a:pt x="2173220" y="0"/>
                  </a:lnTo>
                  <a:cubicBezTo>
                    <a:pt x="2189200" y="0"/>
                    <a:pt x="2204526" y="6348"/>
                    <a:pt x="2215826" y="17648"/>
                  </a:cubicBezTo>
                  <a:cubicBezTo>
                    <a:pt x="2227125" y="28948"/>
                    <a:pt x="2233474" y="44274"/>
                    <a:pt x="2233474" y="60254"/>
                  </a:cubicBezTo>
                  <a:lnTo>
                    <a:pt x="2233474" y="1056076"/>
                  </a:lnTo>
                  <a:cubicBezTo>
                    <a:pt x="2233474" y="1072056"/>
                    <a:pt x="2227125" y="1087382"/>
                    <a:pt x="2215826" y="1098682"/>
                  </a:cubicBezTo>
                  <a:cubicBezTo>
                    <a:pt x="2204526" y="1109982"/>
                    <a:pt x="2189200" y="1116330"/>
                    <a:pt x="2173220" y="1116330"/>
                  </a:cubicBezTo>
                  <a:lnTo>
                    <a:pt x="60254" y="1116330"/>
                  </a:lnTo>
                  <a:cubicBezTo>
                    <a:pt x="26977" y="1116330"/>
                    <a:pt x="0" y="1089353"/>
                    <a:pt x="0" y="1056076"/>
                  </a:cubicBezTo>
                  <a:lnTo>
                    <a:pt x="0" y="60254"/>
                  </a:lnTo>
                  <a:cubicBezTo>
                    <a:pt x="0" y="44274"/>
                    <a:pt x="6348" y="28948"/>
                    <a:pt x="17648" y="17648"/>
                  </a:cubicBezTo>
                  <a:cubicBezTo>
                    <a:pt x="28948" y="6348"/>
                    <a:pt x="44274" y="0"/>
                    <a:pt x="60254" y="0"/>
                  </a:cubicBezTo>
                  <a:close/>
                </a:path>
              </a:pathLst>
            </a:custGeom>
            <a:solidFill>
              <a:srgbClr val="C7B299">
                <a:alpha val="49804"/>
              </a:srgbClr>
            </a:solidFill>
            <a:ln w="19050" cap="rnd">
              <a:solidFill>
                <a:srgbClr val="424242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233474" cy="1144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864406" y="2583259"/>
            <a:ext cx="7885858" cy="129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соответствует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критерию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однозначности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следующая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модель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получения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согласия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”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Соглашаясь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съемку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в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путешествии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Вы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также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даете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согласие</a:t>
            </a:r>
            <a:r>
              <a:rPr lang="ru-RU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публикацию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фотографий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в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социальных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сетях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оператора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“.</a:t>
            </a:r>
          </a:p>
          <a:p>
            <a:pPr algn="just">
              <a:lnSpc>
                <a:spcPts val="4070"/>
              </a:lnSpc>
            </a:pPr>
            <a:endParaRPr lang="en-US" sz="1552" b="1" spc="-72" dirty="0">
              <a:solidFill>
                <a:srgbClr val="424242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448068" y="1556651"/>
            <a:ext cx="4815344" cy="47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1"/>
              </a:lnSpc>
            </a:pPr>
            <a:r>
              <a:rPr lang="en-US" sz="3799" b="1" spc="-178">
                <a:solidFill>
                  <a:srgbClr val="42424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Пример 2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994695" y="1328202"/>
            <a:ext cx="1154202" cy="804358"/>
            <a:chOff x="0" y="0"/>
            <a:chExt cx="303987" cy="2118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3987" cy="211847"/>
            </a:xfrm>
            <a:custGeom>
              <a:avLst/>
              <a:gdLst/>
              <a:ahLst/>
              <a:cxnLst/>
              <a:rect l="l" t="t" r="r" b="b"/>
              <a:pathLst>
                <a:path w="303987" h="211847">
                  <a:moveTo>
                    <a:pt x="105924" y="0"/>
                  </a:moveTo>
                  <a:lnTo>
                    <a:pt x="198064" y="0"/>
                  </a:lnTo>
                  <a:cubicBezTo>
                    <a:pt x="256564" y="0"/>
                    <a:pt x="303987" y="47424"/>
                    <a:pt x="303987" y="105924"/>
                  </a:cubicBezTo>
                  <a:lnTo>
                    <a:pt x="303987" y="105924"/>
                  </a:lnTo>
                  <a:cubicBezTo>
                    <a:pt x="303987" y="134016"/>
                    <a:pt x="292827" y="160958"/>
                    <a:pt x="272963" y="180823"/>
                  </a:cubicBezTo>
                  <a:cubicBezTo>
                    <a:pt x="253098" y="200687"/>
                    <a:pt x="226156" y="211847"/>
                    <a:pt x="198064" y="211847"/>
                  </a:cubicBezTo>
                  <a:lnTo>
                    <a:pt x="105924" y="211847"/>
                  </a:lnTo>
                  <a:cubicBezTo>
                    <a:pt x="77831" y="211847"/>
                    <a:pt x="50889" y="200687"/>
                    <a:pt x="31024" y="180823"/>
                  </a:cubicBezTo>
                  <a:cubicBezTo>
                    <a:pt x="11160" y="160958"/>
                    <a:pt x="0" y="134016"/>
                    <a:pt x="0" y="105924"/>
                  </a:cubicBezTo>
                  <a:lnTo>
                    <a:pt x="0" y="105924"/>
                  </a:lnTo>
                  <a:cubicBezTo>
                    <a:pt x="0" y="77831"/>
                    <a:pt x="11160" y="50889"/>
                    <a:pt x="31024" y="31024"/>
                  </a:cubicBezTo>
                  <a:cubicBezTo>
                    <a:pt x="50889" y="11160"/>
                    <a:pt x="77831" y="0"/>
                    <a:pt x="10592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24242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303987" cy="24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146659" y="1556651"/>
            <a:ext cx="819524" cy="45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3600" b="1" spc="-169">
                <a:solidFill>
                  <a:srgbClr val="42424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2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63780" y="5889551"/>
            <a:ext cx="8480220" cy="4238564"/>
            <a:chOff x="0" y="0"/>
            <a:chExt cx="2233474" cy="11163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33474" cy="1116330"/>
            </a:xfrm>
            <a:custGeom>
              <a:avLst/>
              <a:gdLst/>
              <a:ahLst/>
              <a:cxnLst/>
              <a:rect l="l" t="t" r="r" b="b"/>
              <a:pathLst>
                <a:path w="2233474" h="1116330">
                  <a:moveTo>
                    <a:pt x="60254" y="0"/>
                  </a:moveTo>
                  <a:lnTo>
                    <a:pt x="2173220" y="0"/>
                  </a:lnTo>
                  <a:cubicBezTo>
                    <a:pt x="2189200" y="0"/>
                    <a:pt x="2204526" y="6348"/>
                    <a:pt x="2215826" y="17648"/>
                  </a:cubicBezTo>
                  <a:cubicBezTo>
                    <a:pt x="2227125" y="28948"/>
                    <a:pt x="2233474" y="44274"/>
                    <a:pt x="2233474" y="60254"/>
                  </a:cubicBezTo>
                  <a:lnTo>
                    <a:pt x="2233474" y="1056076"/>
                  </a:lnTo>
                  <a:cubicBezTo>
                    <a:pt x="2233474" y="1072056"/>
                    <a:pt x="2227125" y="1087382"/>
                    <a:pt x="2215826" y="1098682"/>
                  </a:cubicBezTo>
                  <a:cubicBezTo>
                    <a:pt x="2204526" y="1109982"/>
                    <a:pt x="2189200" y="1116330"/>
                    <a:pt x="2173220" y="1116330"/>
                  </a:cubicBezTo>
                  <a:lnTo>
                    <a:pt x="60254" y="1116330"/>
                  </a:lnTo>
                  <a:cubicBezTo>
                    <a:pt x="26977" y="1116330"/>
                    <a:pt x="0" y="1089353"/>
                    <a:pt x="0" y="1056076"/>
                  </a:cubicBezTo>
                  <a:lnTo>
                    <a:pt x="0" y="60254"/>
                  </a:lnTo>
                  <a:cubicBezTo>
                    <a:pt x="0" y="44274"/>
                    <a:pt x="6348" y="28948"/>
                    <a:pt x="17648" y="17648"/>
                  </a:cubicBezTo>
                  <a:cubicBezTo>
                    <a:pt x="28948" y="6348"/>
                    <a:pt x="44274" y="0"/>
                    <a:pt x="60254" y="0"/>
                  </a:cubicBezTo>
                  <a:close/>
                </a:path>
              </a:pathLst>
            </a:custGeom>
            <a:solidFill>
              <a:srgbClr val="C7B299">
                <a:alpha val="49804"/>
              </a:srgbClr>
            </a:solidFill>
            <a:ln w="19050" cap="rnd">
              <a:solidFill>
                <a:srgbClr val="424242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2233474" cy="1144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98411" y="6994046"/>
            <a:ext cx="7885858" cy="326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3"/>
              </a:lnSpc>
            </a:pP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является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соответствующим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требованиям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Закона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о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защите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персональных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данных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включение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в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договор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/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пользовательское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соглашение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следующих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условий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”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Приняв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настоящее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Пользовательское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соглашение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пользователь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безусловно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выражает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согласие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отправку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указанный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телефонный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номер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посредством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СМС-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сообщений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) и/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или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в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аккаунты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мессенджеров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и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социальных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сетей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(Telegram,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ВКонтакте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WhatsApp и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других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), а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также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электронную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почту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сервисных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и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системных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сообщений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уведомлений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),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необходимых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для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использования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Сервиса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а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также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любой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информации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требуемой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для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надлежащего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оказания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услуг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входящих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в </a:t>
            </a:r>
            <a:r>
              <a:rPr lang="en-US" sz="2000" b="1" spc="-72" dirty="0" err="1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Сервис</a:t>
            </a:r>
            <a:r>
              <a:rPr lang="en-US" sz="2000" b="1" spc="-72" dirty="0">
                <a:solidFill>
                  <a:srgbClr val="42424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“.</a:t>
            </a:r>
          </a:p>
          <a:p>
            <a:pPr algn="just">
              <a:lnSpc>
                <a:spcPts val="4070"/>
              </a:lnSpc>
            </a:pPr>
            <a:endParaRPr lang="en-US" sz="1552" b="1" spc="-72" dirty="0">
              <a:solidFill>
                <a:srgbClr val="424242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482073" y="6271465"/>
            <a:ext cx="4815344" cy="47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1"/>
              </a:lnSpc>
            </a:pPr>
            <a:r>
              <a:rPr lang="en-US" sz="3799" b="1" spc="-178">
                <a:solidFill>
                  <a:srgbClr val="42424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Пример 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28700" y="6043016"/>
            <a:ext cx="1154202" cy="804358"/>
            <a:chOff x="0" y="0"/>
            <a:chExt cx="303987" cy="21184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03987" cy="211847"/>
            </a:xfrm>
            <a:custGeom>
              <a:avLst/>
              <a:gdLst/>
              <a:ahLst/>
              <a:cxnLst/>
              <a:rect l="l" t="t" r="r" b="b"/>
              <a:pathLst>
                <a:path w="303987" h="211847">
                  <a:moveTo>
                    <a:pt x="105924" y="0"/>
                  </a:moveTo>
                  <a:lnTo>
                    <a:pt x="198064" y="0"/>
                  </a:lnTo>
                  <a:cubicBezTo>
                    <a:pt x="256564" y="0"/>
                    <a:pt x="303987" y="47424"/>
                    <a:pt x="303987" y="105924"/>
                  </a:cubicBezTo>
                  <a:lnTo>
                    <a:pt x="303987" y="105924"/>
                  </a:lnTo>
                  <a:cubicBezTo>
                    <a:pt x="303987" y="134016"/>
                    <a:pt x="292827" y="160958"/>
                    <a:pt x="272963" y="180823"/>
                  </a:cubicBezTo>
                  <a:cubicBezTo>
                    <a:pt x="253098" y="200687"/>
                    <a:pt x="226156" y="211847"/>
                    <a:pt x="198064" y="211847"/>
                  </a:cubicBezTo>
                  <a:lnTo>
                    <a:pt x="105924" y="211847"/>
                  </a:lnTo>
                  <a:cubicBezTo>
                    <a:pt x="77831" y="211847"/>
                    <a:pt x="50889" y="200687"/>
                    <a:pt x="31024" y="180823"/>
                  </a:cubicBezTo>
                  <a:cubicBezTo>
                    <a:pt x="11160" y="160958"/>
                    <a:pt x="0" y="134016"/>
                    <a:pt x="0" y="105924"/>
                  </a:cubicBezTo>
                  <a:lnTo>
                    <a:pt x="0" y="105924"/>
                  </a:lnTo>
                  <a:cubicBezTo>
                    <a:pt x="0" y="77831"/>
                    <a:pt x="11160" y="50889"/>
                    <a:pt x="31024" y="31024"/>
                  </a:cubicBezTo>
                  <a:cubicBezTo>
                    <a:pt x="50889" y="11160"/>
                    <a:pt x="77831" y="0"/>
                    <a:pt x="10592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24242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303987" cy="240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80664" y="6271465"/>
            <a:ext cx="819524" cy="45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3600" b="1" spc="-169">
                <a:solidFill>
                  <a:srgbClr val="424242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419" y="3552629"/>
            <a:ext cx="4458458" cy="2455642"/>
            <a:chOff x="0" y="0"/>
            <a:chExt cx="1637614" cy="901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7614" cy="901970"/>
            </a:xfrm>
            <a:custGeom>
              <a:avLst/>
              <a:gdLst/>
              <a:ahLst/>
              <a:cxnLst/>
              <a:rect l="l" t="t" r="r" b="b"/>
              <a:pathLst>
                <a:path w="1637614" h="901970">
                  <a:moveTo>
                    <a:pt x="158018" y="0"/>
                  </a:moveTo>
                  <a:lnTo>
                    <a:pt x="1479597" y="0"/>
                  </a:lnTo>
                  <a:cubicBezTo>
                    <a:pt x="1566868" y="0"/>
                    <a:pt x="1637614" y="70747"/>
                    <a:pt x="1637614" y="158018"/>
                  </a:cubicBezTo>
                  <a:lnTo>
                    <a:pt x="1637614" y="743952"/>
                  </a:lnTo>
                  <a:cubicBezTo>
                    <a:pt x="1637614" y="785861"/>
                    <a:pt x="1620966" y="826054"/>
                    <a:pt x="1591332" y="855688"/>
                  </a:cubicBezTo>
                  <a:cubicBezTo>
                    <a:pt x="1561698" y="885322"/>
                    <a:pt x="1521506" y="901970"/>
                    <a:pt x="1479597" y="901970"/>
                  </a:cubicBezTo>
                  <a:lnTo>
                    <a:pt x="158018" y="901970"/>
                  </a:lnTo>
                  <a:cubicBezTo>
                    <a:pt x="116109" y="901970"/>
                    <a:pt x="75916" y="885322"/>
                    <a:pt x="46282" y="855688"/>
                  </a:cubicBezTo>
                  <a:cubicBezTo>
                    <a:pt x="16648" y="826054"/>
                    <a:pt x="0" y="785861"/>
                    <a:pt x="0" y="743952"/>
                  </a:cubicBezTo>
                  <a:lnTo>
                    <a:pt x="0" y="158018"/>
                  </a:lnTo>
                  <a:cubicBezTo>
                    <a:pt x="0" y="116109"/>
                    <a:pt x="16648" y="75916"/>
                    <a:pt x="46282" y="46282"/>
                  </a:cubicBezTo>
                  <a:cubicBezTo>
                    <a:pt x="75916" y="16648"/>
                    <a:pt x="116109" y="0"/>
                    <a:pt x="158018" y="0"/>
                  </a:cubicBezTo>
                  <a:close/>
                </a:path>
              </a:pathLst>
            </a:custGeom>
            <a:solidFill>
              <a:srgbClr val="3E0E08">
                <a:alpha val="2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1637614" cy="1054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01417" y="3552629"/>
            <a:ext cx="4458458" cy="2455642"/>
            <a:chOff x="0" y="0"/>
            <a:chExt cx="1637614" cy="901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7614" cy="901970"/>
            </a:xfrm>
            <a:custGeom>
              <a:avLst/>
              <a:gdLst/>
              <a:ahLst/>
              <a:cxnLst/>
              <a:rect l="l" t="t" r="r" b="b"/>
              <a:pathLst>
                <a:path w="1637614" h="901970">
                  <a:moveTo>
                    <a:pt x="158018" y="0"/>
                  </a:moveTo>
                  <a:lnTo>
                    <a:pt x="1479597" y="0"/>
                  </a:lnTo>
                  <a:cubicBezTo>
                    <a:pt x="1566868" y="0"/>
                    <a:pt x="1637614" y="70747"/>
                    <a:pt x="1637614" y="158018"/>
                  </a:cubicBezTo>
                  <a:lnTo>
                    <a:pt x="1637614" y="743952"/>
                  </a:lnTo>
                  <a:cubicBezTo>
                    <a:pt x="1637614" y="785861"/>
                    <a:pt x="1620966" y="826054"/>
                    <a:pt x="1591332" y="855688"/>
                  </a:cubicBezTo>
                  <a:cubicBezTo>
                    <a:pt x="1561698" y="885322"/>
                    <a:pt x="1521506" y="901970"/>
                    <a:pt x="1479597" y="901970"/>
                  </a:cubicBezTo>
                  <a:lnTo>
                    <a:pt x="158018" y="901970"/>
                  </a:lnTo>
                  <a:cubicBezTo>
                    <a:pt x="116109" y="901970"/>
                    <a:pt x="75916" y="885322"/>
                    <a:pt x="46282" y="855688"/>
                  </a:cubicBezTo>
                  <a:cubicBezTo>
                    <a:pt x="16648" y="826054"/>
                    <a:pt x="0" y="785861"/>
                    <a:pt x="0" y="743952"/>
                  </a:cubicBezTo>
                  <a:lnTo>
                    <a:pt x="0" y="158018"/>
                  </a:lnTo>
                  <a:cubicBezTo>
                    <a:pt x="0" y="116109"/>
                    <a:pt x="16648" y="75916"/>
                    <a:pt x="46282" y="46282"/>
                  </a:cubicBezTo>
                  <a:cubicBezTo>
                    <a:pt x="75916" y="16648"/>
                    <a:pt x="116109" y="0"/>
                    <a:pt x="158018" y="0"/>
                  </a:cubicBezTo>
                  <a:close/>
                </a:path>
              </a:pathLst>
            </a:custGeom>
            <a:solidFill>
              <a:srgbClr val="3E0E08">
                <a:alpha val="2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1637614" cy="1054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8419" y="6548485"/>
            <a:ext cx="4458458" cy="2455642"/>
            <a:chOff x="0" y="0"/>
            <a:chExt cx="1637614" cy="9019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7614" cy="901970"/>
            </a:xfrm>
            <a:custGeom>
              <a:avLst/>
              <a:gdLst/>
              <a:ahLst/>
              <a:cxnLst/>
              <a:rect l="l" t="t" r="r" b="b"/>
              <a:pathLst>
                <a:path w="1637614" h="901970">
                  <a:moveTo>
                    <a:pt x="158018" y="0"/>
                  </a:moveTo>
                  <a:lnTo>
                    <a:pt x="1479597" y="0"/>
                  </a:lnTo>
                  <a:cubicBezTo>
                    <a:pt x="1566868" y="0"/>
                    <a:pt x="1637614" y="70747"/>
                    <a:pt x="1637614" y="158018"/>
                  </a:cubicBezTo>
                  <a:lnTo>
                    <a:pt x="1637614" y="743952"/>
                  </a:lnTo>
                  <a:cubicBezTo>
                    <a:pt x="1637614" y="785861"/>
                    <a:pt x="1620966" y="826054"/>
                    <a:pt x="1591332" y="855688"/>
                  </a:cubicBezTo>
                  <a:cubicBezTo>
                    <a:pt x="1561698" y="885322"/>
                    <a:pt x="1521506" y="901970"/>
                    <a:pt x="1479597" y="901970"/>
                  </a:cubicBezTo>
                  <a:lnTo>
                    <a:pt x="158018" y="901970"/>
                  </a:lnTo>
                  <a:cubicBezTo>
                    <a:pt x="116109" y="901970"/>
                    <a:pt x="75916" y="885322"/>
                    <a:pt x="46282" y="855688"/>
                  </a:cubicBezTo>
                  <a:cubicBezTo>
                    <a:pt x="16648" y="826054"/>
                    <a:pt x="0" y="785861"/>
                    <a:pt x="0" y="743952"/>
                  </a:cubicBezTo>
                  <a:lnTo>
                    <a:pt x="0" y="158018"/>
                  </a:lnTo>
                  <a:cubicBezTo>
                    <a:pt x="0" y="116109"/>
                    <a:pt x="16648" y="75916"/>
                    <a:pt x="46282" y="46282"/>
                  </a:cubicBezTo>
                  <a:cubicBezTo>
                    <a:pt x="75916" y="16648"/>
                    <a:pt x="116109" y="0"/>
                    <a:pt x="158018" y="0"/>
                  </a:cubicBezTo>
                  <a:close/>
                </a:path>
              </a:pathLst>
            </a:custGeom>
            <a:solidFill>
              <a:srgbClr val="3E0E08">
                <a:alpha val="2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52400"/>
              <a:ext cx="1637614" cy="1054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01417" y="6548485"/>
            <a:ext cx="4458458" cy="2455642"/>
            <a:chOff x="0" y="0"/>
            <a:chExt cx="1637614" cy="9019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7614" cy="901970"/>
            </a:xfrm>
            <a:custGeom>
              <a:avLst/>
              <a:gdLst/>
              <a:ahLst/>
              <a:cxnLst/>
              <a:rect l="l" t="t" r="r" b="b"/>
              <a:pathLst>
                <a:path w="1637614" h="901970">
                  <a:moveTo>
                    <a:pt x="158018" y="0"/>
                  </a:moveTo>
                  <a:lnTo>
                    <a:pt x="1479597" y="0"/>
                  </a:lnTo>
                  <a:cubicBezTo>
                    <a:pt x="1566868" y="0"/>
                    <a:pt x="1637614" y="70747"/>
                    <a:pt x="1637614" y="158018"/>
                  </a:cubicBezTo>
                  <a:lnTo>
                    <a:pt x="1637614" y="743952"/>
                  </a:lnTo>
                  <a:cubicBezTo>
                    <a:pt x="1637614" y="785861"/>
                    <a:pt x="1620966" y="826054"/>
                    <a:pt x="1591332" y="855688"/>
                  </a:cubicBezTo>
                  <a:cubicBezTo>
                    <a:pt x="1561698" y="885322"/>
                    <a:pt x="1521506" y="901970"/>
                    <a:pt x="1479597" y="901970"/>
                  </a:cubicBezTo>
                  <a:lnTo>
                    <a:pt x="158018" y="901970"/>
                  </a:lnTo>
                  <a:cubicBezTo>
                    <a:pt x="116109" y="901970"/>
                    <a:pt x="75916" y="885322"/>
                    <a:pt x="46282" y="855688"/>
                  </a:cubicBezTo>
                  <a:cubicBezTo>
                    <a:pt x="16648" y="826054"/>
                    <a:pt x="0" y="785861"/>
                    <a:pt x="0" y="743952"/>
                  </a:cubicBezTo>
                  <a:lnTo>
                    <a:pt x="0" y="158018"/>
                  </a:lnTo>
                  <a:cubicBezTo>
                    <a:pt x="0" y="116109"/>
                    <a:pt x="16648" y="75916"/>
                    <a:pt x="46282" y="46282"/>
                  </a:cubicBezTo>
                  <a:cubicBezTo>
                    <a:pt x="75916" y="16648"/>
                    <a:pt x="116109" y="0"/>
                    <a:pt x="158018" y="0"/>
                  </a:cubicBezTo>
                  <a:close/>
                </a:path>
              </a:pathLst>
            </a:custGeom>
            <a:solidFill>
              <a:srgbClr val="3E0E08">
                <a:alpha val="2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52400"/>
              <a:ext cx="1637614" cy="1054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25035" y="3898118"/>
            <a:ext cx="730354" cy="736933"/>
          </a:xfrm>
          <a:custGeom>
            <a:avLst/>
            <a:gdLst/>
            <a:ahLst/>
            <a:cxnLst/>
            <a:rect l="l" t="t" r="r" b="b"/>
            <a:pathLst>
              <a:path w="730354" h="736933">
                <a:moveTo>
                  <a:pt x="0" y="0"/>
                </a:moveTo>
                <a:lnTo>
                  <a:pt x="730353" y="0"/>
                </a:lnTo>
                <a:lnTo>
                  <a:pt x="730353" y="736933"/>
                </a:lnTo>
                <a:lnTo>
                  <a:pt x="0" y="736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606908" y="3898118"/>
            <a:ext cx="736933" cy="736933"/>
          </a:xfrm>
          <a:custGeom>
            <a:avLst/>
            <a:gdLst/>
            <a:ahLst/>
            <a:cxnLst/>
            <a:rect l="l" t="t" r="r" b="b"/>
            <a:pathLst>
              <a:path w="736933" h="736933">
                <a:moveTo>
                  <a:pt x="0" y="0"/>
                </a:moveTo>
                <a:lnTo>
                  <a:pt x="736933" y="0"/>
                </a:lnTo>
                <a:lnTo>
                  <a:pt x="736933" y="736933"/>
                </a:lnTo>
                <a:lnTo>
                  <a:pt x="0" y="736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59241" y="6663819"/>
            <a:ext cx="796147" cy="803320"/>
          </a:xfrm>
          <a:custGeom>
            <a:avLst/>
            <a:gdLst/>
            <a:ahLst/>
            <a:cxnLst/>
            <a:rect l="l" t="t" r="r" b="b"/>
            <a:pathLst>
              <a:path w="796147" h="803320">
                <a:moveTo>
                  <a:pt x="0" y="0"/>
                </a:moveTo>
                <a:lnTo>
                  <a:pt x="796147" y="0"/>
                </a:lnTo>
                <a:lnTo>
                  <a:pt x="796147" y="803319"/>
                </a:lnTo>
                <a:lnTo>
                  <a:pt x="0" y="803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854722" y="6773931"/>
            <a:ext cx="857586" cy="849929"/>
          </a:xfrm>
          <a:custGeom>
            <a:avLst/>
            <a:gdLst/>
            <a:ahLst/>
            <a:cxnLst/>
            <a:rect l="l" t="t" r="r" b="b"/>
            <a:pathLst>
              <a:path w="857586" h="849929">
                <a:moveTo>
                  <a:pt x="0" y="0"/>
                </a:moveTo>
                <a:lnTo>
                  <a:pt x="857586" y="0"/>
                </a:lnTo>
                <a:lnTo>
                  <a:pt x="857586" y="849930"/>
                </a:lnTo>
                <a:lnTo>
                  <a:pt x="0" y="8499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78419" y="555908"/>
            <a:ext cx="15218781" cy="1802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Трансграничная</a:t>
            </a:r>
            <a:r>
              <a:rPr lang="en-US" sz="5199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199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передача</a:t>
            </a:r>
            <a:r>
              <a:rPr lang="en-US" sz="5199" b="1" dirty="0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199" b="1" dirty="0" err="1">
                <a:solidFill>
                  <a:srgbClr val="5448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данных</a:t>
            </a:r>
            <a:endParaRPr lang="en-US" sz="5199" b="1" dirty="0">
              <a:solidFill>
                <a:srgbClr val="54483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7279"/>
              </a:lnSpc>
              <a:spcBef>
                <a:spcPct val="0"/>
              </a:spcBef>
            </a:pPr>
            <a:endParaRPr lang="en-US" sz="51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8418" y="1989097"/>
            <a:ext cx="9645997" cy="499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  <a:spcBef>
                <a:spcPct val="0"/>
              </a:spcBef>
            </a:pPr>
            <a:r>
              <a:rPr lang="en-US" sz="3199" b="1" spc="-179" dirty="0" err="1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Данные</a:t>
            </a:r>
            <a:r>
              <a:rPr lang="en-US" sz="3199" b="1" spc="-179" dirty="0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99" b="1" spc="-179" dirty="0" err="1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уходят</a:t>
            </a:r>
            <a:r>
              <a:rPr lang="en-US" sz="3199" b="1" spc="-179" dirty="0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99" b="1" spc="-179" dirty="0" err="1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</a:t>
            </a:r>
            <a:r>
              <a:rPr lang="en-US" sz="3199" b="1" spc="-179" dirty="0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99" b="1" spc="-179" dirty="0" err="1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рубеж</a:t>
            </a:r>
            <a:r>
              <a:rPr lang="en-US" sz="3199" b="1" spc="-179" dirty="0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3199" b="1" spc="-179" dirty="0" err="1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когда</a:t>
            </a:r>
            <a:r>
              <a:rPr lang="en-US" sz="3199" b="1" spc="-179" dirty="0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99" b="1" spc="-179" dirty="0" err="1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вы</a:t>
            </a:r>
            <a:r>
              <a:rPr lang="en-US" sz="3199" b="1" spc="-179" dirty="0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99" b="1" spc="-179" dirty="0" err="1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используете</a:t>
            </a:r>
            <a:r>
              <a:rPr lang="en-US" sz="3199" b="1" spc="-179" dirty="0">
                <a:solidFill>
                  <a:srgbClr val="3E0E08">
                    <a:alpha val="60000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11000" y="2597080"/>
            <a:ext cx="4067043" cy="62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63"/>
              </a:lnSpc>
              <a:spcBef>
                <a:spcPct val="0"/>
              </a:spcBef>
            </a:pPr>
            <a:r>
              <a:rPr lang="en-US" sz="4097" b="1" spc="-229" dirty="0" err="1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Что</a:t>
            </a:r>
            <a:r>
              <a:rPr lang="en-US" sz="4097" b="1" spc="-229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097" b="1" spc="-229" dirty="0" err="1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делать</a:t>
            </a:r>
            <a:r>
              <a:rPr lang="en-US" sz="4097" b="1" spc="-229" dirty="0">
                <a:solidFill>
                  <a:schemeClr val="accent6">
                    <a:lumMod val="50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55388" y="4239811"/>
            <a:ext cx="3029694" cy="181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Google Drive,</a:t>
            </a:r>
          </a:p>
          <a:p>
            <a:pPr algn="l">
              <a:lnSpc>
                <a:spcPts val="3991"/>
              </a:lnSpc>
              <a:spcBef>
                <a:spcPct val="0"/>
              </a:spcBef>
            </a:pPr>
            <a:r>
              <a:rPr lang="en-US" sz="3167" b="1" spc="-17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Dropbox, iCloud</a:t>
            </a:r>
          </a:p>
          <a:p>
            <a:pPr algn="l">
              <a:lnSpc>
                <a:spcPts val="6236"/>
              </a:lnSpc>
              <a:spcBef>
                <a:spcPct val="0"/>
              </a:spcBef>
            </a:pPr>
            <a:endParaRPr lang="en-US" sz="3167" b="1" spc="-177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484754" y="4268386"/>
            <a:ext cx="4458458" cy="99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Viber, Telegram, WhatsApp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67270" y="7016592"/>
            <a:ext cx="4717484" cy="149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Сайты </a:t>
            </a:r>
          </a:p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иностранных авиакомпаний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41589" y="6835572"/>
            <a:ext cx="1772394" cy="1519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Google </a:t>
            </a:r>
          </a:p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Таблицы</a:t>
            </a:r>
          </a:p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и Формы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26626" y="3508672"/>
            <a:ext cx="7413687" cy="1519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Передача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в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страны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с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надлежащей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защитой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страны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ЕС, ЕАЭС) —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разрешена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без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ограничений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26626" y="5266278"/>
            <a:ext cx="7175574" cy="198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5"/>
              </a:lnSpc>
              <a:spcBef>
                <a:spcPct val="0"/>
              </a:spcBef>
            </a:pP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Передача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в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остальные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страны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(США</a:t>
            </a:r>
            <a:r>
              <a:rPr lang="ru-RU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Китай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и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др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.) —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только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при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наличии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правового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основания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договор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согласие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или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требование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99" b="1" spc="-17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закона</a:t>
            </a:r>
            <a:r>
              <a:rPr lang="en-US" sz="3099" b="1" spc="-1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0483954" y="7486537"/>
            <a:ext cx="7413687" cy="1855180"/>
            <a:chOff x="0" y="0"/>
            <a:chExt cx="2723085" cy="68141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23085" cy="681417"/>
            </a:xfrm>
            <a:custGeom>
              <a:avLst/>
              <a:gdLst/>
              <a:ahLst/>
              <a:cxnLst/>
              <a:rect l="l" t="t" r="r" b="b"/>
              <a:pathLst>
                <a:path w="2723085" h="681417">
                  <a:moveTo>
                    <a:pt x="95029" y="0"/>
                  </a:moveTo>
                  <a:lnTo>
                    <a:pt x="2628056" y="0"/>
                  </a:lnTo>
                  <a:cubicBezTo>
                    <a:pt x="2680539" y="0"/>
                    <a:pt x="2723085" y="42546"/>
                    <a:pt x="2723085" y="95029"/>
                  </a:cubicBezTo>
                  <a:lnTo>
                    <a:pt x="2723085" y="586388"/>
                  </a:lnTo>
                  <a:cubicBezTo>
                    <a:pt x="2723085" y="638871"/>
                    <a:pt x="2680539" y="681417"/>
                    <a:pt x="2628056" y="681417"/>
                  </a:cubicBezTo>
                  <a:lnTo>
                    <a:pt x="95029" y="681417"/>
                  </a:lnTo>
                  <a:cubicBezTo>
                    <a:pt x="42546" y="681417"/>
                    <a:pt x="0" y="638871"/>
                    <a:pt x="0" y="586388"/>
                  </a:cubicBezTo>
                  <a:lnTo>
                    <a:pt x="0" y="95029"/>
                  </a:lnTo>
                  <a:cubicBezTo>
                    <a:pt x="0" y="42546"/>
                    <a:pt x="42546" y="0"/>
                    <a:pt x="95029" y="0"/>
                  </a:cubicBezTo>
                  <a:close/>
                </a:path>
              </a:pathLst>
            </a:custGeom>
            <a:solidFill>
              <a:srgbClr val="3E0E08">
                <a:alpha val="19608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52400"/>
              <a:ext cx="2723085" cy="833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885883" y="7882443"/>
            <a:ext cx="6495172" cy="1063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1"/>
              </a:lnSpc>
              <a:spcBef>
                <a:spcPct val="0"/>
              </a:spcBef>
            </a:pP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Рекомендация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: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минимизируйте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использование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зарубежных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сервисов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Замените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Google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Таблицы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на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сетевые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папки</a:t>
            </a:r>
            <a:r>
              <a:rPr lang="ru-RU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или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отечественные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7" b="1" spc="-123" dirty="0" err="1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решения</a:t>
            </a:r>
            <a:r>
              <a:rPr lang="en-US" sz="2207" b="1" spc="-123" dirty="0">
                <a:solidFill>
                  <a:schemeClr val="accent6">
                    <a:lumMod val="50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1151</Words>
  <Application>Microsoft Office PowerPoint</Application>
  <PresentationFormat>Произвольный</PresentationFormat>
  <Paragraphs>167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Aileron</vt:lpstr>
      <vt:lpstr>Poppins Bold</vt:lpstr>
      <vt:lpstr>Montserrat Bold</vt:lpstr>
      <vt:lpstr>Calibri</vt:lpstr>
      <vt:lpstr>Roboto Bold</vt:lpstr>
      <vt:lpstr>Evolventa Bold</vt:lpstr>
      <vt:lpstr>Montserrat</vt:lpstr>
      <vt:lpstr>Aileron Bold</vt:lpstr>
      <vt:lpstr>Arial</vt:lpstr>
      <vt:lpstr>Canva Sans</vt:lpstr>
      <vt:lpstr>Canva Sans Bold</vt:lpstr>
      <vt:lpstr>Open Sauce Heavy</vt:lpstr>
      <vt:lpstr>Poppins</vt:lpstr>
      <vt:lpstr>Open Sauce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аспекты обработки персональных данных при оказании туристических услуг</dc:title>
  <dc:creator>Швед Надежда Александровна</dc:creator>
  <cp:lastModifiedBy>Швед Надежда Александровна</cp:lastModifiedBy>
  <cp:revision>5</cp:revision>
  <dcterms:created xsi:type="dcterms:W3CDTF">2006-08-16T00:00:00Z</dcterms:created>
  <dcterms:modified xsi:type="dcterms:W3CDTF">2026-04-09T13:51:45Z</dcterms:modified>
  <dc:identifier>DAHGRt46HIo</dc:identifier>
</cp:coreProperties>
</file>