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</p:sldIdLst>
  <p:sldSz cx="18288000" cy="10287000"/>
  <p:notesSz cx="6858000" cy="9144000"/>
  <p:embeddedFontLst>
    <p:embeddedFont>
      <p:font typeface="Bungee" panose="020B0604020202020204" charset="0"/>
      <p:regular r:id="rId31"/>
    </p:embeddedFont>
    <p:embeddedFont>
      <p:font typeface="Nunito" pitchFamily="2" charset="-52"/>
      <p:regular r:id="rId32"/>
      <p:bold r:id="rId33"/>
    </p:embeddedFont>
    <p:embeddedFont>
      <p:font typeface="Nunito Bold" charset="-52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Bold" panose="020B0806030504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22" autoAdjust="0"/>
  </p:normalViewPr>
  <p:slideViewPr>
    <p:cSldViewPr>
      <p:cViewPr varScale="1">
        <p:scale>
          <a:sx n="71" d="100"/>
          <a:sy n="71" d="100"/>
        </p:scale>
        <p:origin x="7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0C064-CE92-42A1-BB58-EF4445F59209}" type="datetimeFigureOut">
              <a:rPr lang="ru-BY" smtClean="0"/>
              <a:t>10.04.2026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42609-27C9-4F2B-A406-7A04D947DA9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2113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2609-27C9-4F2B-A406-7A04D947DA94}" type="slidenum">
              <a:rPr lang="ru-BY" smtClean="0"/>
              <a:t>13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4422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8701" y="565557"/>
            <a:ext cx="4073389" cy="4577943"/>
            <a:chOff x="0" y="0"/>
            <a:chExt cx="7253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5340" cy="812800"/>
            </a:xfrm>
            <a:custGeom>
              <a:avLst/>
              <a:gdLst/>
              <a:ahLst/>
              <a:cxnLst/>
              <a:rect l="l" t="t" r="r" b="b"/>
              <a:pathLst>
                <a:path w="725340" h="812800">
                  <a:moveTo>
                    <a:pt x="62414" y="0"/>
                  </a:moveTo>
                  <a:lnTo>
                    <a:pt x="662927" y="0"/>
                  </a:lnTo>
                  <a:cubicBezTo>
                    <a:pt x="679480" y="0"/>
                    <a:pt x="695355" y="6576"/>
                    <a:pt x="707060" y="18281"/>
                  </a:cubicBezTo>
                  <a:cubicBezTo>
                    <a:pt x="718765" y="29985"/>
                    <a:pt x="725340" y="45861"/>
                    <a:pt x="725340" y="62414"/>
                  </a:cubicBezTo>
                  <a:lnTo>
                    <a:pt x="725340" y="750386"/>
                  </a:lnTo>
                  <a:cubicBezTo>
                    <a:pt x="725340" y="766939"/>
                    <a:pt x="718765" y="782815"/>
                    <a:pt x="707060" y="794519"/>
                  </a:cubicBezTo>
                  <a:cubicBezTo>
                    <a:pt x="695355" y="806224"/>
                    <a:pt x="679480" y="812800"/>
                    <a:pt x="662927" y="812800"/>
                  </a:cubicBezTo>
                  <a:lnTo>
                    <a:pt x="62414" y="812800"/>
                  </a:lnTo>
                  <a:cubicBezTo>
                    <a:pt x="45861" y="812800"/>
                    <a:pt x="29985" y="806224"/>
                    <a:pt x="18281" y="794519"/>
                  </a:cubicBezTo>
                  <a:cubicBezTo>
                    <a:pt x="6576" y="782815"/>
                    <a:pt x="0" y="766939"/>
                    <a:pt x="0" y="750386"/>
                  </a:cubicBezTo>
                  <a:lnTo>
                    <a:pt x="0" y="62414"/>
                  </a:lnTo>
                  <a:cubicBezTo>
                    <a:pt x="0" y="45861"/>
                    <a:pt x="6576" y="29985"/>
                    <a:pt x="18281" y="18281"/>
                  </a:cubicBezTo>
                  <a:cubicBezTo>
                    <a:pt x="29985" y="6576"/>
                    <a:pt x="45861" y="0"/>
                    <a:pt x="62414" y="0"/>
                  </a:cubicBezTo>
                  <a:close/>
                </a:path>
              </a:pathLst>
            </a:custGeom>
            <a:blipFill>
              <a:blip r:embed="rId2"/>
              <a:stretch>
                <a:fillRect l="-18812" r="-4912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66784" y="4020334"/>
            <a:ext cx="4333816" cy="5847565"/>
            <a:chOff x="0" y="0"/>
            <a:chExt cx="725340" cy="10056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5340" cy="1005667"/>
            </a:xfrm>
            <a:custGeom>
              <a:avLst/>
              <a:gdLst/>
              <a:ahLst/>
              <a:cxnLst/>
              <a:rect l="l" t="t" r="r" b="b"/>
              <a:pathLst>
                <a:path w="725340" h="1005667">
                  <a:moveTo>
                    <a:pt x="62414" y="0"/>
                  </a:moveTo>
                  <a:lnTo>
                    <a:pt x="662927" y="0"/>
                  </a:lnTo>
                  <a:cubicBezTo>
                    <a:pt x="679480" y="0"/>
                    <a:pt x="695355" y="6576"/>
                    <a:pt x="707060" y="18281"/>
                  </a:cubicBezTo>
                  <a:cubicBezTo>
                    <a:pt x="718765" y="29985"/>
                    <a:pt x="725340" y="45861"/>
                    <a:pt x="725340" y="62414"/>
                  </a:cubicBezTo>
                  <a:lnTo>
                    <a:pt x="725340" y="943253"/>
                  </a:lnTo>
                  <a:cubicBezTo>
                    <a:pt x="725340" y="977723"/>
                    <a:pt x="697397" y="1005667"/>
                    <a:pt x="662927" y="1005667"/>
                  </a:cubicBezTo>
                  <a:lnTo>
                    <a:pt x="62414" y="1005667"/>
                  </a:lnTo>
                  <a:cubicBezTo>
                    <a:pt x="45861" y="1005667"/>
                    <a:pt x="29985" y="999091"/>
                    <a:pt x="18281" y="987386"/>
                  </a:cubicBezTo>
                  <a:cubicBezTo>
                    <a:pt x="6576" y="975681"/>
                    <a:pt x="0" y="959806"/>
                    <a:pt x="0" y="943253"/>
                  </a:cubicBezTo>
                  <a:lnTo>
                    <a:pt x="0" y="62414"/>
                  </a:lnTo>
                  <a:cubicBezTo>
                    <a:pt x="0" y="45861"/>
                    <a:pt x="6576" y="29985"/>
                    <a:pt x="18281" y="18281"/>
                  </a:cubicBezTo>
                  <a:cubicBezTo>
                    <a:pt x="29985" y="6576"/>
                    <a:pt x="45861" y="0"/>
                    <a:pt x="62414" y="0"/>
                  </a:cubicBezTo>
                  <a:close/>
                </a:path>
              </a:pathLst>
            </a:custGeom>
            <a:blipFill>
              <a:blip r:embed="rId3"/>
              <a:stretch>
                <a:fillRect t="-4127" b="-412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3110550" y="3493485"/>
            <a:ext cx="2849970" cy="2849970"/>
          </a:xfrm>
          <a:custGeom>
            <a:avLst/>
            <a:gdLst/>
            <a:ahLst/>
            <a:cxnLst/>
            <a:rect l="l" t="t" r="r" b="b"/>
            <a:pathLst>
              <a:path w="2849970" h="2849970">
                <a:moveTo>
                  <a:pt x="0" y="0"/>
                </a:moveTo>
                <a:lnTo>
                  <a:pt x="2849970" y="0"/>
                </a:lnTo>
                <a:lnTo>
                  <a:pt x="2849970" y="2849971"/>
                </a:lnTo>
                <a:lnTo>
                  <a:pt x="0" y="284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83939" y="6117981"/>
            <a:ext cx="7430095" cy="165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Журов Никита Сергеевич, 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специалист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контролю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аудиту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Национального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центра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защиты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персональных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данных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Республики</a:t>
            </a:r>
            <a:r>
              <a:rPr lang="en-US" sz="2299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99" dirty="0" err="1">
                <a:latin typeface="Open Sans"/>
                <a:ea typeface="Open Sans"/>
                <a:cs typeface="Open Sans"/>
                <a:sym typeface="Open Sans"/>
              </a:rPr>
              <a:t>Беларусь</a:t>
            </a:r>
            <a:endParaRPr lang="en-US" sz="2299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83939" y="1562100"/>
            <a:ext cx="9906000" cy="4493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4"/>
              </a:lnSpc>
            </a:pPr>
            <a:r>
              <a:rPr lang="en-US" sz="4054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ОТ УПРАВЛЕНИЯ РИСКАМИ ДО КОНТРОЛЯ ЗА ДОСТУПОМ:</a:t>
            </a:r>
          </a:p>
          <a:p>
            <a:pPr>
              <a:lnSpc>
                <a:spcPts val="4864"/>
              </a:lnSpc>
            </a:pPr>
            <a:r>
              <a:rPr lang="en-US" sz="4054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 ОБЕСПЕЧИТЬ ВСЕСТОРОННЮЮ ЗАЩИТУ ПЕРСОНАЛЬНЫХ ДАННЫХ</a:t>
            </a:r>
            <a:r>
              <a:rPr lang="en-US" sz="4054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lang="ru-RU" sz="4054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ts val="4864"/>
              </a:lnSpc>
            </a:pPr>
            <a:r>
              <a:rPr lang="en-US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-US" sz="36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основе</a:t>
            </a:r>
            <a:r>
              <a:rPr lang="en-US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анализа</a:t>
            </a:r>
            <a:r>
              <a:rPr lang="en-US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деятельности</a:t>
            </a:r>
            <a:r>
              <a:rPr lang="en-US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туристических</a:t>
            </a:r>
            <a:r>
              <a:rPr lang="en-US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организаций</a:t>
            </a:r>
            <a:r>
              <a:rPr lang="en-US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>
              <a:lnSpc>
                <a:spcPts val="5945"/>
              </a:lnSpc>
            </a:pPr>
            <a:endParaRPr lang="en-US" sz="4054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2AC9FAB2-4480-4A7E-84F4-748E5FBD8E9E}"/>
              </a:ext>
            </a:extLst>
          </p:cNvPr>
          <p:cNvSpPr/>
          <p:nvPr/>
        </p:nvSpPr>
        <p:spPr>
          <a:xfrm>
            <a:off x="13792200" y="5905500"/>
            <a:ext cx="5184130" cy="5256948"/>
          </a:xfrm>
          <a:custGeom>
            <a:avLst/>
            <a:gdLst>
              <a:gd name="csX0" fmla="*/ 5148123 w 5184130"/>
              <a:gd name="csY0" fmla="*/ 66384 h 5256948"/>
              <a:gd name="csX1" fmla="*/ 4986758 w 5184130"/>
              <a:gd name="csY1" fmla="*/ 173960 h 5256948"/>
              <a:gd name="csX2" fmla="*/ 3628605 w 5184130"/>
              <a:gd name="csY2" fmla="*/ 1559007 h 5256948"/>
              <a:gd name="csX3" fmla="*/ 1893935 w 5184130"/>
              <a:gd name="csY3" fmla="*/ 1585901 h 5256948"/>
              <a:gd name="csX4" fmla="*/ 2297346 w 5184130"/>
              <a:gd name="csY4" fmla="*/ 3374360 h 5256948"/>
              <a:gd name="csX5" fmla="*/ 38241 w 5184130"/>
              <a:gd name="csY5" fmla="*/ 4113948 h 5256948"/>
              <a:gd name="csX6" fmla="*/ 885405 w 5184130"/>
              <a:gd name="csY6" fmla="*/ 5256948 h 525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184130" h="5256948">
                <a:moveTo>
                  <a:pt x="5148123" y="66384"/>
                </a:moveTo>
                <a:cubicBezTo>
                  <a:pt x="5194067" y="-4214"/>
                  <a:pt x="5240011" y="-74811"/>
                  <a:pt x="4986758" y="173960"/>
                </a:cubicBezTo>
                <a:cubicBezTo>
                  <a:pt x="4733505" y="422731"/>
                  <a:pt x="4144075" y="1323684"/>
                  <a:pt x="3628605" y="1559007"/>
                </a:cubicBezTo>
                <a:cubicBezTo>
                  <a:pt x="3113134" y="1794331"/>
                  <a:pt x="2115812" y="1283342"/>
                  <a:pt x="1893935" y="1585901"/>
                </a:cubicBezTo>
                <a:cubicBezTo>
                  <a:pt x="1672058" y="1888460"/>
                  <a:pt x="2606628" y="2953019"/>
                  <a:pt x="2297346" y="3374360"/>
                </a:cubicBezTo>
                <a:cubicBezTo>
                  <a:pt x="1988064" y="3795701"/>
                  <a:pt x="273564" y="3800183"/>
                  <a:pt x="38241" y="4113948"/>
                </a:cubicBezTo>
                <a:cubicBezTo>
                  <a:pt x="-197082" y="4427713"/>
                  <a:pt x="724040" y="5126960"/>
                  <a:pt x="885405" y="52569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18ACDE5D-ABAF-F2F7-F70F-7100F3F02C82}"/>
              </a:ext>
            </a:extLst>
          </p:cNvPr>
          <p:cNvSpPr/>
          <p:nvPr/>
        </p:nvSpPr>
        <p:spPr>
          <a:xfrm>
            <a:off x="14180705" y="6151599"/>
            <a:ext cx="5184130" cy="5256948"/>
          </a:xfrm>
          <a:custGeom>
            <a:avLst/>
            <a:gdLst>
              <a:gd name="csX0" fmla="*/ 5148123 w 5184130"/>
              <a:gd name="csY0" fmla="*/ 66384 h 5256948"/>
              <a:gd name="csX1" fmla="*/ 4986758 w 5184130"/>
              <a:gd name="csY1" fmla="*/ 173960 h 5256948"/>
              <a:gd name="csX2" fmla="*/ 3628605 w 5184130"/>
              <a:gd name="csY2" fmla="*/ 1559007 h 5256948"/>
              <a:gd name="csX3" fmla="*/ 1893935 w 5184130"/>
              <a:gd name="csY3" fmla="*/ 1585901 h 5256948"/>
              <a:gd name="csX4" fmla="*/ 2297346 w 5184130"/>
              <a:gd name="csY4" fmla="*/ 3374360 h 5256948"/>
              <a:gd name="csX5" fmla="*/ 38241 w 5184130"/>
              <a:gd name="csY5" fmla="*/ 4113948 h 5256948"/>
              <a:gd name="csX6" fmla="*/ 885405 w 5184130"/>
              <a:gd name="csY6" fmla="*/ 5256948 h 525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184130" h="5256948">
                <a:moveTo>
                  <a:pt x="5148123" y="66384"/>
                </a:moveTo>
                <a:cubicBezTo>
                  <a:pt x="5194067" y="-4214"/>
                  <a:pt x="5240011" y="-74811"/>
                  <a:pt x="4986758" y="173960"/>
                </a:cubicBezTo>
                <a:cubicBezTo>
                  <a:pt x="4733505" y="422731"/>
                  <a:pt x="4144075" y="1323684"/>
                  <a:pt x="3628605" y="1559007"/>
                </a:cubicBezTo>
                <a:cubicBezTo>
                  <a:pt x="3113134" y="1794331"/>
                  <a:pt x="2115812" y="1283342"/>
                  <a:pt x="1893935" y="1585901"/>
                </a:cubicBezTo>
                <a:cubicBezTo>
                  <a:pt x="1672058" y="1888460"/>
                  <a:pt x="2606628" y="2953019"/>
                  <a:pt x="2297346" y="3374360"/>
                </a:cubicBezTo>
                <a:cubicBezTo>
                  <a:pt x="1988064" y="3795701"/>
                  <a:pt x="273564" y="3800183"/>
                  <a:pt x="38241" y="4113948"/>
                </a:cubicBezTo>
                <a:cubicBezTo>
                  <a:pt x="-197082" y="4427713"/>
                  <a:pt x="724040" y="5126960"/>
                  <a:pt x="885405" y="52569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DB1B50B-2C9A-6240-71FB-B2CCB01DA26A}"/>
              </a:ext>
            </a:extLst>
          </p:cNvPr>
          <p:cNvSpPr/>
          <p:nvPr/>
        </p:nvSpPr>
        <p:spPr>
          <a:xfrm>
            <a:off x="14614034" y="6438900"/>
            <a:ext cx="5184130" cy="5256948"/>
          </a:xfrm>
          <a:custGeom>
            <a:avLst/>
            <a:gdLst>
              <a:gd name="csX0" fmla="*/ 5148123 w 5184130"/>
              <a:gd name="csY0" fmla="*/ 66384 h 5256948"/>
              <a:gd name="csX1" fmla="*/ 4986758 w 5184130"/>
              <a:gd name="csY1" fmla="*/ 173960 h 5256948"/>
              <a:gd name="csX2" fmla="*/ 3628605 w 5184130"/>
              <a:gd name="csY2" fmla="*/ 1559007 h 5256948"/>
              <a:gd name="csX3" fmla="*/ 1893935 w 5184130"/>
              <a:gd name="csY3" fmla="*/ 1585901 h 5256948"/>
              <a:gd name="csX4" fmla="*/ 2297346 w 5184130"/>
              <a:gd name="csY4" fmla="*/ 3374360 h 5256948"/>
              <a:gd name="csX5" fmla="*/ 38241 w 5184130"/>
              <a:gd name="csY5" fmla="*/ 4113948 h 5256948"/>
              <a:gd name="csX6" fmla="*/ 885405 w 5184130"/>
              <a:gd name="csY6" fmla="*/ 5256948 h 525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184130" h="5256948">
                <a:moveTo>
                  <a:pt x="5148123" y="66384"/>
                </a:moveTo>
                <a:cubicBezTo>
                  <a:pt x="5194067" y="-4214"/>
                  <a:pt x="5240011" y="-74811"/>
                  <a:pt x="4986758" y="173960"/>
                </a:cubicBezTo>
                <a:cubicBezTo>
                  <a:pt x="4733505" y="422731"/>
                  <a:pt x="4144075" y="1323684"/>
                  <a:pt x="3628605" y="1559007"/>
                </a:cubicBezTo>
                <a:cubicBezTo>
                  <a:pt x="3113134" y="1794331"/>
                  <a:pt x="2115812" y="1283342"/>
                  <a:pt x="1893935" y="1585901"/>
                </a:cubicBezTo>
                <a:cubicBezTo>
                  <a:pt x="1672058" y="1888460"/>
                  <a:pt x="2606628" y="2953019"/>
                  <a:pt x="2297346" y="3374360"/>
                </a:cubicBezTo>
                <a:cubicBezTo>
                  <a:pt x="1988064" y="3795701"/>
                  <a:pt x="273564" y="3800183"/>
                  <a:pt x="38241" y="4113948"/>
                </a:cubicBezTo>
                <a:cubicBezTo>
                  <a:pt x="-197082" y="4427713"/>
                  <a:pt x="724040" y="5126960"/>
                  <a:pt x="885405" y="52569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2914" y="577800"/>
            <a:ext cx="10776486" cy="1375784"/>
            <a:chOff x="0" y="0"/>
            <a:chExt cx="2187194" cy="3623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7194" cy="362346"/>
            </a:xfrm>
            <a:custGeom>
              <a:avLst/>
              <a:gdLst/>
              <a:ahLst/>
              <a:cxnLst/>
              <a:rect l="l" t="t" r="r" b="b"/>
              <a:pathLst>
                <a:path w="2187194" h="362346">
                  <a:moveTo>
                    <a:pt x="27968" y="0"/>
                  </a:moveTo>
                  <a:lnTo>
                    <a:pt x="2159226" y="0"/>
                  </a:lnTo>
                  <a:cubicBezTo>
                    <a:pt x="2174672" y="0"/>
                    <a:pt x="2187194" y="12522"/>
                    <a:pt x="2187194" y="27968"/>
                  </a:cubicBezTo>
                  <a:lnTo>
                    <a:pt x="2187194" y="334379"/>
                  </a:lnTo>
                  <a:cubicBezTo>
                    <a:pt x="2187194" y="341796"/>
                    <a:pt x="2184247" y="348910"/>
                    <a:pt x="2179002" y="354155"/>
                  </a:cubicBezTo>
                  <a:cubicBezTo>
                    <a:pt x="2173757" y="359400"/>
                    <a:pt x="2166644" y="362346"/>
                    <a:pt x="2159226" y="362346"/>
                  </a:cubicBezTo>
                  <a:lnTo>
                    <a:pt x="27968" y="362346"/>
                  </a:lnTo>
                  <a:cubicBezTo>
                    <a:pt x="20550" y="362346"/>
                    <a:pt x="13436" y="359400"/>
                    <a:pt x="8192" y="354155"/>
                  </a:cubicBezTo>
                  <a:cubicBezTo>
                    <a:pt x="2947" y="348910"/>
                    <a:pt x="0" y="341796"/>
                    <a:pt x="0" y="334379"/>
                  </a:cubicBezTo>
                  <a:lnTo>
                    <a:pt x="0" y="27968"/>
                  </a:lnTo>
                  <a:cubicBezTo>
                    <a:pt x="0" y="20550"/>
                    <a:pt x="2947" y="13436"/>
                    <a:pt x="8192" y="8192"/>
                  </a:cubicBezTo>
                  <a:cubicBezTo>
                    <a:pt x="13436" y="2947"/>
                    <a:pt x="20550" y="0"/>
                    <a:pt x="27968" y="0"/>
                  </a:cubicBezTo>
                  <a:close/>
                </a:path>
              </a:pathLst>
            </a:cu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187194" cy="362346"/>
            </a:xfrm>
            <a:prstGeom prst="rect">
              <a:avLst/>
            </a:pr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40243" y="-132014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4250199" y="8031663"/>
            <a:ext cx="3142018" cy="1679552"/>
          </a:xfrm>
          <a:custGeom>
            <a:avLst/>
            <a:gdLst/>
            <a:ahLst/>
            <a:cxnLst/>
            <a:rect l="l" t="t" r="r" b="b"/>
            <a:pathLst>
              <a:path w="3142018" h="1679552">
                <a:moveTo>
                  <a:pt x="0" y="1679552"/>
                </a:moveTo>
                <a:lnTo>
                  <a:pt x="3142018" y="1679552"/>
                </a:lnTo>
                <a:lnTo>
                  <a:pt x="3142018" y="0"/>
                </a:lnTo>
                <a:lnTo>
                  <a:pt x="0" y="0"/>
                </a:lnTo>
                <a:lnTo>
                  <a:pt x="0" y="167955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135739">
            <a:off x="14682805" y="1076473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1"/>
                </a:lnTo>
                <a:lnTo>
                  <a:pt x="0" y="13969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7184" y="3188449"/>
            <a:ext cx="7560000" cy="1675520"/>
            <a:chOff x="0" y="0"/>
            <a:chExt cx="2089929" cy="4601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89929" cy="460160"/>
            </a:xfrm>
            <a:custGeom>
              <a:avLst/>
              <a:gdLst/>
              <a:ahLst/>
              <a:cxnLst/>
              <a:rect l="l" t="t" r="r" b="b"/>
              <a:pathLst>
                <a:path w="2089929" h="460160">
                  <a:moveTo>
                    <a:pt x="30521" y="0"/>
                  </a:moveTo>
                  <a:lnTo>
                    <a:pt x="2059408" y="0"/>
                  </a:lnTo>
                  <a:cubicBezTo>
                    <a:pt x="2076264" y="0"/>
                    <a:pt x="2089929" y="13665"/>
                    <a:pt x="2089929" y="30521"/>
                  </a:cubicBezTo>
                  <a:lnTo>
                    <a:pt x="2089929" y="429639"/>
                  </a:lnTo>
                  <a:cubicBezTo>
                    <a:pt x="2089929" y="437734"/>
                    <a:pt x="2086713" y="445497"/>
                    <a:pt x="2080989" y="451221"/>
                  </a:cubicBezTo>
                  <a:cubicBezTo>
                    <a:pt x="2075266" y="456945"/>
                    <a:pt x="2067502" y="460160"/>
                    <a:pt x="2059408" y="460160"/>
                  </a:cubicBezTo>
                  <a:lnTo>
                    <a:pt x="30521" y="460160"/>
                  </a:lnTo>
                  <a:cubicBezTo>
                    <a:pt x="22426" y="460160"/>
                    <a:pt x="14663" y="456945"/>
                    <a:pt x="8939" y="451221"/>
                  </a:cubicBezTo>
                  <a:cubicBezTo>
                    <a:pt x="3216" y="445497"/>
                    <a:pt x="0" y="437734"/>
                    <a:pt x="0" y="429639"/>
                  </a:cubicBezTo>
                  <a:lnTo>
                    <a:pt x="0" y="30521"/>
                  </a:lnTo>
                  <a:cubicBezTo>
                    <a:pt x="0" y="22426"/>
                    <a:pt x="3216" y="14663"/>
                    <a:pt x="8939" y="8939"/>
                  </a:cubicBezTo>
                  <a:cubicBezTo>
                    <a:pt x="14663" y="3216"/>
                    <a:pt x="22426" y="0"/>
                    <a:pt x="30521" y="0"/>
                  </a:cubicBezTo>
                  <a:close/>
                </a:path>
              </a:pathLst>
            </a:cu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089929" cy="460160"/>
            </a:xfrm>
            <a:prstGeom prst="rect">
              <a:avLst/>
            </a:pr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184" y="6356143"/>
            <a:ext cx="7609779" cy="1675520"/>
            <a:chOff x="0" y="0"/>
            <a:chExt cx="2089929" cy="4601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89929" cy="460160"/>
            </a:xfrm>
            <a:custGeom>
              <a:avLst/>
              <a:gdLst/>
              <a:ahLst/>
              <a:cxnLst/>
              <a:rect l="l" t="t" r="r" b="b"/>
              <a:pathLst>
                <a:path w="2089929" h="460160">
                  <a:moveTo>
                    <a:pt x="30521" y="0"/>
                  </a:moveTo>
                  <a:lnTo>
                    <a:pt x="2059408" y="0"/>
                  </a:lnTo>
                  <a:cubicBezTo>
                    <a:pt x="2076264" y="0"/>
                    <a:pt x="2089929" y="13665"/>
                    <a:pt x="2089929" y="30521"/>
                  </a:cubicBezTo>
                  <a:lnTo>
                    <a:pt x="2089929" y="429639"/>
                  </a:lnTo>
                  <a:cubicBezTo>
                    <a:pt x="2089929" y="437734"/>
                    <a:pt x="2086713" y="445497"/>
                    <a:pt x="2080989" y="451221"/>
                  </a:cubicBezTo>
                  <a:cubicBezTo>
                    <a:pt x="2075266" y="456945"/>
                    <a:pt x="2067502" y="460160"/>
                    <a:pt x="2059408" y="460160"/>
                  </a:cubicBezTo>
                  <a:lnTo>
                    <a:pt x="30521" y="460160"/>
                  </a:lnTo>
                  <a:cubicBezTo>
                    <a:pt x="22426" y="460160"/>
                    <a:pt x="14663" y="456945"/>
                    <a:pt x="8939" y="451221"/>
                  </a:cubicBezTo>
                  <a:cubicBezTo>
                    <a:pt x="3216" y="445497"/>
                    <a:pt x="0" y="437734"/>
                    <a:pt x="0" y="429639"/>
                  </a:cubicBezTo>
                  <a:lnTo>
                    <a:pt x="0" y="30521"/>
                  </a:lnTo>
                  <a:cubicBezTo>
                    <a:pt x="0" y="22426"/>
                    <a:pt x="3216" y="14663"/>
                    <a:pt x="8939" y="8939"/>
                  </a:cubicBezTo>
                  <a:cubicBezTo>
                    <a:pt x="14663" y="3216"/>
                    <a:pt x="22426" y="0"/>
                    <a:pt x="30521" y="0"/>
                  </a:cubicBezTo>
                  <a:close/>
                </a:path>
              </a:pathLst>
            </a:cu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089929" cy="460160"/>
            </a:xfrm>
            <a:prstGeom prst="rect">
              <a:avLst/>
            </a:pr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35593" y="4550915"/>
            <a:ext cx="8743894" cy="5497336"/>
          </a:xfrm>
          <a:custGeom>
            <a:avLst/>
            <a:gdLst/>
            <a:ahLst/>
            <a:cxnLst/>
            <a:rect l="l" t="t" r="r" b="b"/>
            <a:pathLst>
              <a:path w="8743894" h="5497336">
                <a:moveTo>
                  <a:pt x="0" y="0"/>
                </a:moveTo>
                <a:lnTo>
                  <a:pt x="8743894" y="0"/>
                </a:lnTo>
                <a:lnTo>
                  <a:pt x="8743894" y="5497336"/>
                </a:lnTo>
                <a:lnTo>
                  <a:pt x="0" y="549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1124" t="-125822" r="-89158" b="-33892"/>
            </a:stretch>
          </a:blipFill>
        </p:spPr>
      </p:sp>
      <p:sp>
        <p:nvSpPr>
          <p:cNvPr id="16" name="AutoShape 16"/>
          <p:cNvSpPr/>
          <p:nvPr/>
        </p:nvSpPr>
        <p:spPr>
          <a:xfrm flipH="1">
            <a:off x="11532917" y="6767225"/>
            <a:ext cx="1474623" cy="1962921"/>
          </a:xfrm>
          <a:prstGeom prst="line">
            <a:avLst/>
          </a:prstGeom>
          <a:ln w="76200">
            <a:headEnd type="none" w="sm" len="sm"/>
            <a:tailEnd type="arrow" w="med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17" name="Freeform 17"/>
          <p:cNvSpPr/>
          <p:nvPr/>
        </p:nvSpPr>
        <p:spPr>
          <a:xfrm>
            <a:off x="7804631" y="3163219"/>
            <a:ext cx="10355860" cy="3126156"/>
          </a:xfrm>
          <a:custGeom>
            <a:avLst/>
            <a:gdLst/>
            <a:ahLst/>
            <a:cxnLst/>
            <a:rect l="l" t="t" r="r" b="b"/>
            <a:pathLst>
              <a:path w="10355860" h="3126156">
                <a:moveTo>
                  <a:pt x="0" y="0"/>
                </a:moveTo>
                <a:lnTo>
                  <a:pt x="10355860" y="0"/>
                </a:lnTo>
                <a:lnTo>
                  <a:pt x="10355860" y="3126156"/>
                </a:lnTo>
                <a:lnTo>
                  <a:pt x="0" y="3126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94" t="-91638" r="-39755" b="-146096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500614" y="962767"/>
            <a:ext cx="8721085" cy="655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Примеры</a:t>
            </a:r>
            <a:r>
              <a:rPr lang="en-US" sz="4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обеспечения</a:t>
            </a:r>
            <a:r>
              <a:rPr lang="en-US" sz="4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184" y="3335647"/>
            <a:ext cx="7510222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соотношения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целей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правовых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оснований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перечня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сроков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их</a:t>
            </a:r>
            <a:r>
              <a:rPr lang="en-US" sz="3099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endParaRPr lang="en-US" sz="3099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7184" y="6736703"/>
            <a:ext cx="751022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обеспечения неограниченного доступа к политике обработки ПД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1">
            <a:extLst>
              <a:ext uri="{FF2B5EF4-FFF2-40B4-BE49-F238E27FC236}">
                <a16:creationId xmlns:a16="http://schemas.microsoft.com/office/drawing/2014/main" id="{472A3094-3D65-A4D9-1410-C7AC193180AA}"/>
              </a:ext>
            </a:extLst>
          </p:cNvPr>
          <p:cNvSpPr/>
          <p:nvPr/>
        </p:nvSpPr>
        <p:spPr>
          <a:xfrm>
            <a:off x="990600" y="2029130"/>
            <a:ext cx="8842786" cy="1929790"/>
          </a:xfrm>
          <a:custGeom>
            <a:avLst/>
            <a:gdLst/>
            <a:ahLst/>
            <a:cxnLst/>
            <a:rect l="l" t="t" r="r" b="b"/>
            <a:pathLst>
              <a:path w="1046986" h="641581">
                <a:moveTo>
                  <a:pt x="60924" y="0"/>
                </a:moveTo>
                <a:lnTo>
                  <a:pt x="986062" y="0"/>
                </a:lnTo>
                <a:cubicBezTo>
                  <a:pt x="1019709" y="0"/>
                  <a:pt x="1046986" y="27277"/>
                  <a:pt x="1046986" y="60924"/>
                </a:cubicBezTo>
                <a:lnTo>
                  <a:pt x="1046986" y="580657"/>
                </a:lnTo>
                <a:cubicBezTo>
                  <a:pt x="1046986" y="596815"/>
                  <a:pt x="1040567" y="612312"/>
                  <a:pt x="1029142" y="623737"/>
                </a:cubicBezTo>
                <a:cubicBezTo>
                  <a:pt x="1017716" y="635163"/>
                  <a:pt x="1002220" y="641581"/>
                  <a:pt x="986062" y="641581"/>
                </a:cubicBezTo>
                <a:lnTo>
                  <a:pt x="60924" y="641581"/>
                </a:lnTo>
                <a:cubicBezTo>
                  <a:pt x="44766" y="641581"/>
                  <a:pt x="29270" y="635163"/>
                  <a:pt x="17844" y="623737"/>
                </a:cubicBezTo>
                <a:cubicBezTo>
                  <a:pt x="6419" y="612312"/>
                  <a:pt x="0" y="596815"/>
                  <a:pt x="0" y="580657"/>
                </a:cubicBezTo>
                <a:lnTo>
                  <a:pt x="0" y="60924"/>
                </a:lnTo>
                <a:cubicBezTo>
                  <a:pt x="0" y="44766"/>
                  <a:pt x="6419" y="29270"/>
                  <a:pt x="17844" y="17844"/>
                </a:cubicBezTo>
                <a:cubicBezTo>
                  <a:pt x="29270" y="6419"/>
                  <a:pt x="44766" y="0"/>
                  <a:pt x="60924" y="0"/>
                </a:cubicBezTo>
                <a:close/>
              </a:path>
            </a:pathLst>
          </a:custGeom>
          <a:solidFill>
            <a:srgbClr val="98C9E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2" name="Group 2"/>
          <p:cNvGrpSpPr/>
          <p:nvPr/>
        </p:nvGrpSpPr>
        <p:grpSpPr>
          <a:xfrm>
            <a:off x="9389866" y="7672366"/>
            <a:ext cx="443520" cy="4435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325600" y="2489236"/>
            <a:ext cx="3275621" cy="2787256"/>
          </a:xfrm>
          <a:custGeom>
            <a:avLst/>
            <a:gdLst/>
            <a:ahLst/>
            <a:cxnLst/>
            <a:rect l="l" t="t" r="r" b="b"/>
            <a:pathLst>
              <a:path w="3275621" h="2787256">
                <a:moveTo>
                  <a:pt x="0" y="0"/>
                </a:moveTo>
                <a:lnTo>
                  <a:pt x="3275621" y="0"/>
                </a:lnTo>
                <a:lnTo>
                  <a:pt x="3275621" y="2787255"/>
                </a:lnTo>
                <a:lnTo>
                  <a:pt x="0" y="27872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62502" y="8126281"/>
            <a:ext cx="14337888" cy="13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Это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фактически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две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разных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содержанию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меры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имеющих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одинаковое</a:t>
            </a:r>
            <a:r>
              <a:rPr lang="en-US" sz="2916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16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предназначение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-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обеспечить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соблюдение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работниками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иными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лицами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действующими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“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под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контролем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”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оператора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требований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к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обработке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916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16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endParaRPr lang="en-US" sz="2916" b="1" dirty="0"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49000" y="4374942"/>
            <a:ext cx="4117292" cy="3062266"/>
          </a:xfrm>
          <a:custGeom>
            <a:avLst/>
            <a:gdLst/>
            <a:ahLst/>
            <a:cxnLst/>
            <a:rect l="l" t="t" r="r" b="b"/>
            <a:pathLst>
              <a:path w="2149132" h="1863883">
                <a:moveTo>
                  <a:pt x="0" y="0"/>
                </a:moveTo>
                <a:lnTo>
                  <a:pt x="2149132" y="0"/>
                </a:lnTo>
                <a:lnTo>
                  <a:pt x="2149132" y="1863883"/>
                </a:lnTo>
                <a:lnTo>
                  <a:pt x="0" y="186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38789" y="397191"/>
            <a:ext cx="13041318" cy="1428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Ознакомление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обучение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вопросам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защиты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ПД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81200" y="2489236"/>
            <a:ext cx="6496927" cy="121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Абзац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четвёртый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пункта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3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статьи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17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Закона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предусматривает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в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качестве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обязательной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меры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защите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ПД: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3001" y="4174832"/>
            <a:ext cx="8842786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70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“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ознакомление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работников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оператора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уполномоченного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лица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 и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иных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непосредственно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осуществляющих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обработку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с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положениями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законодательства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о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в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том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числе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с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требованиями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защите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документами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определяющими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политику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оператора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(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уполномоченного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лица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) в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отношении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обработки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</a:t>
            </a:r>
            <a:endParaRPr lang="ru-RU" sz="2257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  <a:p>
            <a:pPr>
              <a:lnSpc>
                <a:spcPts val="2709"/>
              </a:lnSpc>
              <a:spcBef>
                <a:spcPct val="0"/>
              </a:spcBef>
            </a:pP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endParaRPr lang="ru-RU" sz="2257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  <a:p>
            <a:pPr marL="342900" indent="-342900">
              <a:lnSpc>
                <a:spcPts val="270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а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также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обучение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указанных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работников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иных</a:t>
            </a:r>
            <a:r>
              <a:rPr lang="en-US" sz="2257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в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порядке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установленном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законодательством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47165">
            <a:off x="1074396" y="8099618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59002" y="2496216"/>
            <a:ext cx="3230208" cy="3259843"/>
          </a:xfrm>
          <a:custGeom>
            <a:avLst/>
            <a:gdLst/>
            <a:ahLst/>
            <a:cxnLst/>
            <a:rect l="l" t="t" r="r" b="b"/>
            <a:pathLst>
              <a:path w="3230208" h="3259843">
                <a:moveTo>
                  <a:pt x="0" y="0"/>
                </a:moveTo>
                <a:lnTo>
                  <a:pt x="3230208" y="0"/>
                </a:lnTo>
                <a:lnTo>
                  <a:pt x="3230208" y="3259843"/>
                </a:lnTo>
                <a:lnTo>
                  <a:pt x="0" y="3259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7703" y="549371"/>
            <a:ext cx="1306070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Ознакомление по вопросам защиты ПД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7397" y="2459492"/>
            <a:ext cx="1122131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8"/>
              </a:lnSpc>
            </a:pP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 </a:t>
            </a:r>
            <a:r>
              <a:rPr 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чем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нужно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ознакамливать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кто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такие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«</a:t>
            </a:r>
            <a:r>
              <a:rPr 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иные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лица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»?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7703" y="3638572"/>
            <a:ext cx="13579155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8"/>
              </a:lnSpc>
            </a:pP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Обязательной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мерой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является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ознакомление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работников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и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иных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лиц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непосредственно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осуществляющих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обработку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199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3199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с:</a:t>
            </a:r>
          </a:p>
          <a:p>
            <a:pPr algn="ctr">
              <a:lnSpc>
                <a:spcPts val="3838"/>
              </a:lnSpc>
            </a:pP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•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положениями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законодательства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о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</a:p>
          <a:p>
            <a:pPr algn="ctr">
              <a:lnSpc>
                <a:spcPts val="3838"/>
              </a:lnSpc>
            </a:pP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•в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том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числе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с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требованиями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защите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</a:p>
          <a:p>
            <a:pPr algn="ctr">
              <a:lnSpc>
                <a:spcPts val="3838"/>
              </a:lnSpc>
            </a:pP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•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документами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определяющими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политику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оператора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отношении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3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.</a:t>
            </a:r>
          </a:p>
          <a:p>
            <a:pPr algn="ctr">
              <a:lnSpc>
                <a:spcPts val="3838"/>
              </a:lnSpc>
            </a:pPr>
            <a:endParaRPr lang="en-US" sz="3199" b="1" dirty="0">
              <a:solidFill>
                <a:srgbClr val="262626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23249" y="6946439"/>
            <a:ext cx="10659185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Под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иными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лицами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для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целей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п. 3 </a:t>
            </a: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ст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. 17 </a:t>
            </a: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Закона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понимаются</a:t>
            </a:r>
            <a:r>
              <a:rPr lang="en-US" sz="2599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лица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работающие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ГПД,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но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находящиеся</a:t>
            </a:r>
            <a:r>
              <a:rPr lang="en-US" sz="25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под</a:t>
            </a:r>
            <a:r>
              <a:rPr lang="en-US" sz="25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контролем</a:t>
            </a:r>
            <a:r>
              <a:rPr lang="en-US" sz="25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оператора</a:t>
            </a:r>
            <a:r>
              <a:rPr lang="en-US" sz="25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(в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частности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используют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его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информационный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ресурс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выполняют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свою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функцию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помещениях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оператора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599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др</a:t>
            </a:r>
            <a:r>
              <a:rPr lang="en-US" sz="2599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.).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425313" y="344284"/>
            <a:ext cx="13060707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Обучение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лица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ответственного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контроль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и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иных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лиц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Указ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№ 422)</a:t>
            </a:r>
          </a:p>
          <a:p>
            <a:pPr algn="ctr">
              <a:lnSpc>
                <a:spcPts val="5880"/>
              </a:lnSpc>
            </a:pPr>
            <a:endParaRPr lang="en-US" sz="4900" b="1" dirty="0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84646" y="2374455"/>
            <a:ext cx="6629400" cy="1938080"/>
            <a:chOff x="0" y="0"/>
            <a:chExt cx="1341882" cy="723586"/>
          </a:xfrm>
          <a:solidFill>
            <a:srgbClr val="98C9E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341883" cy="723586"/>
            </a:xfrm>
            <a:custGeom>
              <a:avLst/>
              <a:gdLst/>
              <a:ahLst/>
              <a:cxnLst/>
              <a:rect l="l" t="t" r="r" b="b"/>
              <a:pathLst>
                <a:path w="1341883" h="723586">
                  <a:moveTo>
                    <a:pt x="47535" y="0"/>
                  </a:moveTo>
                  <a:lnTo>
                    <a:pt x="1294347" y="0"/>
                  </a:lnTo>
                  <a:cubicBezTo>
                    <a:pt x="1306955" y="0"/>
                    <a:pt x="1319045" y="5008"/>
                    <a:pt x="1327960" y="13923"/>
                  </a:cubicBezTo>
                  <a:cubicBezTo>
                    <a:pt x="1336874" y="22837"/>
                    <a:pt x="1341883" y="34928"/>
                    <a:pt x="1341883" y="47535"/>
                  </a:cubicBezTo>
                  <a:lnTo>
                    <a:pt x="1341883" y="676051"/>
                  </a:lnTo>
                  <a:cubicBezTo>
                    <a:pt x="1341883" y="702304"/>
                    <a:pt x="1320600" y="723586"/>
                    <a:pt x="1294347" y="723586"/>
                  </a:cubicBezTo>
                  <a:lnTo>
                    <a:pt x="47535" y="723586"/>
                  </a:lnTo>
                  <a:cubicBezTo>
                    <a:pt x="21282" y="723586"/>
                    <a:pt x="0" y="702304"/>
                    <a:pt x="0" y="676051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341882" cy="72358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84646" y="5533951"/>
            <a:ext cx="3815905" cy="309532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914418" y="2374455"/>
            <a:ext cx="6065221" cy="1938080"/>
            <a:chOff x="0" y="0"/>
            <a:chExt cx="1341882" cy="723586"/>
          </a:xfrm>
          <a:solidFill>
            <a:srgbClr val="98C9E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1883" cy="723586"/>
            </a:xfrm>
            <a:custGeom>
              <a:avLst/>
              <a:gdLst/>
              <a:ahLst/>
              <a:cxnLst/>
              <a:rect l="l" t="t" r="r" b="b"/>
              <a:pathLst>
                <a:path w="1341883" h="723586">
                  <a:moveTo>
                    <a:pt x="47535" y="0"/>
                  </a:moveTo>
                  <a:lnTo>
                    <a:pt x="1294347" y="0"/>
                  </a:lnTo>
                  <a:cubicBezTo>
                    <a:pt x="1306955" y="0"/>
                    <a:pt x="1319045" y="5008"/>
                    <a:pt x="1327960" y="13923"/>
                  </a:cubicBezTo>
                  <a:cubicBezTo>
                    <a:pt x="1336874" y="22837"/>
                    <a:pt x="1341883" y="34928"/>
                    <a:pt x="1341883" y="47535"/>
                  </a:cubicBezTo>
                  <a:lnTo>
                    <a:pt x="1341883" y="676051"/>
                  </a:lnTo>
                  <a:cubicBezTo>
                    <a:pt x="1341883" y="702304"/>
                    <a:pt x="1320600" y="723586"/>
                    <a:pt x="1294347" y="723586"/>
                  </a:cubicBezTo>
                  <a:lnTo>
                    <a:pt x="47535" y="723586"/>
                  </a:lnTo>
                  <a:cubicBezTo>
                    <a:pt x="21282" y="723586"/>
                    <a:pt x="0" y="702304"/>
                    <a:pt x="0" y="676051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341882" cy="72358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913579" y="5313655"/>
            <a:ext cx="3815905" cy="3531435"/>
          </a:xfrm>
          <a:custGeom>
            <a:avLst/>
            <a:gdLst/>
            <a:ahLst/>
            <a:cxnLst/>
            <a:rect l="l" t="t" r="r" b="b"/>
            <a:pathLst>
              <a:path w="3276178" h="3020300">
                <a:moveTo>
                  <a:pt x="0" y="0"/>
                </a:moveTo>
                <a:lnTo>
                  <a:pt x="3276178" y="0"/>
                </a:lnTo>
                <a:lnTo>
                  <a:pt x="3276178" y="3020300"/>
                </a:lnTo>
                <a:lnTo>
                  <a:pt x="0" y="3020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841" t="-22233" r="-25845" b="-1851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47584" y="5315897"/>
            <a:ext cx="4064110" cy="3531435"/>
          </a:xfrm>
          <a:custGeom>
            <a:avLst/>
            <a:gdLst/>
            <a:ahLst/>
            <a:cxnLst/>
            <a:rect l="l" t="t" r="r" b="b"/>
            <a:pathLst>
              <a:path w="3485822" h="3025968">
                <a:moveTo>
                  <a:pt x="0" y="0"/>
                </a:moveTo>
                <a:lnTo>
                  <a:pt x="3485822" y="0"/>
                </a:lnTo>
                <a:lnTo>
                  <a:pt x="3485822" y="3025968"/>
                </a:lnTo>
                <a:lnTo>
                  <a:pt x="0" y="3025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578" t="-23373" r="-22096" b="-2009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914418" y="5313656"/>
            <a:ext cx="3663299" cy="3531435"/>
          </a:xfrm>
          <a:custGeom>
            <a:avLst/>
            <a:gdLst/>
            <a:ahLst/>
            <a:cxnLst/>
            <a:rect l="l" t="t" r="r" b="b"/>
            <a:pathLst>
              <a:path w="2829627" h="2357704">
                <a:moveTo>
                  <a:pt x="0" y="0"/>
                </a:moveTo>
                <a:lnTo>
                  <a:pt x="2829627" y="0"/>
                </a:lnTo>
                <a:lnTo>
                  <a:pt x="2829627" y="2357704"/>
                </a:lnTo>
                <a:lnTo>
                  <a:pt x="0" y="2357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082" t="-23556" r="-20765" b="-2297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507914" y="2703149"/>
            <a:ext cx="538286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9"/>
              </a:lnSpc>
              <a:spcBef>
                <a:spcPct val="0"/>
              </a:spcBef>
            </a:pP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Обучение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ответственного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внутренний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контроль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обработкой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случаях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установленных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приказом</a:t>
            </a:r>
            <a:r>
              <a:rPr lang="en-US" sz="2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ОАЦ № 194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48421" y="2797313"/>
            <a:ext cx="52781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9"/>
              </a:lnSpc>
              <a:spcBef>
                <a:spcPct val="0"/>
              </a:spcBef>
            </a:pPr>
            <a:r>
              <a:rPr lang="en-US" sz="3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Обучение</a:t>
            </a:r>
            <a:r>
              <a:rPr lang="en-US" sz="3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иных</a:t>
            </a:r>
            <a:r>
              <a:rPr lang="en-US" sz="3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</a:t>
            </a:r>
            <a:r>
              <a:rPr lang="en-US" sz="3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в </a:t>
            </a:r>
            <a:r>
              <a:rPr lang="en-US" sz="3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том</a:t>
            </a:r>
            <a:r>
              <a:rPr lang="en-US" sz="3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числе</a:t>
            </a:r>
            <a:r>
              <a:rPr lang="en-US" sz="3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57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обрабатывающих</a:t>
            </a:r>
            <a:r>
              <a:rPr lang="en-US" sz="3257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ПД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127770A-D75B-6EC8-C433-8B44F5959E78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792599" y="4312535"/>
            <a:ext cx="1406747" cy="1221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658CD86-0AF2-3E69-537C-28621DCF67FC}"/>
              </a:ext>
            </a:extLst>
          </p:cNvPr>
          <p:cNvCxnSpPr>
            <a:stCxn id="11" idx="2"/>
          </p:cNvCxnSpPr>
          <p:nvPr/>
        </p:nvCxnSpPr>
        <p:spPr>
          <a:xfrm flipH="1">
            <a:off x="7821531" y="4312535"/>
            <a:ext cx="5125498" cy="1001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4E987E1-7EC3-607B-5469-FB7B9B91C068}"/>
              </a:ext>
            </a:extLst>
          </p:cNvPr>
          <p:cNvCxnSpPr>
            <a:stCxn id="11" idx="2"/>
          </p:cNvCxnSpPr>
          <p:nvPr/>
        </p:nvCxnSpPr>
        <p:spPr>
          <a:xfrm flipH="1">
            <a:off x="11963400" y="4312535"/>
            <a:ext cx="983629" cy="1001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74A4BCF-9821-44E2-62DF-885B725D6194}"/>
              </a:ext>
            </a:extLst>
          </p:cNvPr>
          <p:cNvCxnSpPr>
            <a:stCxn id="11" idx="2"/>
          </p:cNvCxnSpPr>
          <p:nvPr/>
        </p:nvCxnSpPr>
        <p:spPr>
          <a:xfrm>
            <a:off x="12947029" y="4312535"/>
            <a:ext cx="3207371" cy="1001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845" y="3116395"/>
            <a:ext cx="17794066" cy="5827556"/>
          </a:xfrm>
          <a:custGeom>
            <a:avLst/>
            <a:gdLst/>
            <a:ahLst/>
            <a:cxnLst/>
            <a:rect l="l" t="t" r="r" b="b"/>
            <a:pathLst>
              <a:path w="17794066" h="5827556">
                <a:moveTo>
                  <a:pt x="0" y="0"/>
                </a:moveTo>
                <a:lnTo>
                  <a:pt x="17794065" y="0"/>
                </a:lnTo>
                <a:lnTo>
                  <a:pt x="17794065" y="5827556"/>
                </a:lnTo>
                <a:lnTo>
                  <a:pt x="0" y="5827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21085" y="506950"/>
            <a:ext cx="10998648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Обучение лица, ответственного за контроль (приказ № 194 ОАЦ)</a:t>
            </a:r>
          </a:p>
          <a:p>
            <a:pPr algn="ctr">
              <a:lnSpc>
                <a:spcPts val="5880"/>
              </a:lnSpc>
            </a:pPr>
            <a:endParaRPr lang="en-US" sz="4900" b="1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AutoShape 5"/>
          <p:cNvSpPr/>
          <p:nvPr/>
        </p:nvSpPr>
        <p:spPr>
          <a:xfrm flipH="1">
            <a:off x="5431410" y="6082216"/>
            <a:ext cx="3706591" cy="427273"/>
          </a:xfrm>
          <a:prstGeom prst="line">
            <a:avLst/>
          </a:prstGeom>
          <a:ln w="104775" cap="flat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9866" y="7672366"/>
            <a:ext cx="443520" cy="4435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6200000">
            <a:off x="-472781" y="7847655"/>
            <a:ext cx="3275621" cy="2787256"/>
          </a:xfrm>
          <a:custGeom>
            <a:avLst/>
            <a:gdLst/>
            <a:ahLst/>
            <a:cxnLst/>
            <a:rect l="l" t="t" r="r" b="b"/>
            <a:pathLst>
              <a:path w="3275621" h="2787256">
                <a:moveTo>
                  <a:pt x="0" y="0"/>
                </a:moveTo>
                <a:lnTo>
                  <a:pt x="3275621" y="0"/>
                </a:lnTo>
                <a:lnTo>
                  <a:pt x="3275621" y="2787255"/>
                </a:lnTo>
                <a:lnTo>
                  <a:pt x="0" y="27872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39265" y="2751026"/>
            <a:ext cx="10307645" cy="6712854"/>
          </a:xfrm>
          <a:custGeom>
            <a:avLst/>
            <a:gdLst/>
            <a:ahLst/>
            <a:cxnLst/>
            <a:rect l="l" t="t" r="r" b="b"/>
            <a:pathLst>
              <a:path w="10307645" h="6712854">
                <a:moveTo>
                  <a:pt x="0" y="0"/>
                </a:moveTo>
                <a:lnTo>
                  <a:pt x="10307646" y="0"/>
                </a:lnTo>
                <a:lnTo>
                  <a:pt x="10307646" y="6712853"/>
                </a:lnTo>
                <a:lnTo>
                  <a:pt x="0" y="6712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42033" y="217233"/>
            <a:ext cx="17162597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Установление порядка доступа к персональным данным, в том числе обрабатываемым в инфоресурсе (системе)</a:t>
            </a:r>
          </a:p>
          <a:p>
            <a:pPr algn="ctr">
              <a:lnSpc>
                <a:spcPts val="5640"/>
              </a:lnSpc>
            </a:pPr>
            <a:endParaRPr lang="en-US" sz="4700" b="1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3400" y="3196554"/>
            <a:ext cx="8401927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Это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документ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который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определяет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какие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категории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работников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к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каким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персональным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данным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имеют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доступ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4800" y="5143500"/>
            <a:ext cx="8401927" cy="202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Установление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порядка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доступа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как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обязательная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мера</a:t>
            </a:r>
            <a:r>
              <a:rPr lang="en-US" sz="2653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имеет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целью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исключить</a:t>
            </a:r>
            <a:r>
              <a:rPr lang="en-US" sz="2653" dirty="0">
                <a:solidFill>
                  <a:srgbClr val="262626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возможность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неправомерного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использования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работниками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персональных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данных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(и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иных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действий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с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ними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),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которые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не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вытекают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из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их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служебных</a:t>
            </a:r>
            <a:r>
              <a:rPr lang="en-US" sz="2653" i="1" dirty="0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653" i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обязанностей</a:t>
            </a:r>
            <a:endParaRPr lang="en-US" sz="2653" i="1" dirty="0">
              <a:solidFill>
                <a:srgbClr val="262626"/>
              </a:solidFill>
              <a:latin typeface="Times New Roman" panose="02020603050405020304" pitchFamily="18" charset="0"/>
              <a:ea typeface="Open Sans Italics"/>
              <a:cs typeface="Times New Roman" panose="02020603050405020304" pitchFamily="18" charset="0"/>
              <a:sym typeface="Open Sans Itali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9866" y="7672366"/>
            <a:ext cx="443520" cy="4435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47800" y="6268342"/>
            <a:ext cx="5638800" cy="4590157"/>
          </a:xfrm>
          <a:custGeom>
            <a:avLst/>
            <a:gdLst/>
            <a:ahLst/>
            <a:cxnLst/>
            <a:rect l="l" t="t" r="r" b="b"/>
            <a:pathLst>
              <a:path w="3275621" h="2787256">
                <a:moveTo>
                  <a:pt x="0" y="0"/>
                </a:moveTo>
                <a:lnTo>
                  <a:pt x="3275621" y="0"/>
                </a:lnTo>
                <a:lnTo>
                  <a:pt x="3275621" y="2787255"/>
                </a:lnTo>
                <a:lnTo>
                  <a:pt x="0" y="27872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5526" y="2360358"/>
            <a:ext cx="11828076" cy="3504068"/>
          </a:xfrm>
          <a:custGeom>
            <a:avLst/>
            <a:gdLst/>
            <a:ahLst/>
            <a:cxnLst/>
            <a:rect l="l" t="t" r="r" b="b"/>
            <a:pathLst>
              <a:path w="11828076" h="3504068">
                <a:moveTo>
                  <a:pt x="0" y="0"/>
                </a:moveTo>
                <a:lnTo>
                  <a:pt x="11828076" y="0"/>
                </a:lnTo>
                <a:lnTo>
                  <a:pt x="11828076" y="3504067"/>
                </a:lnTo>
                <a:lnTo>
                  <a:pt x="0" y="3504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93640" y="1288795"/>
            <a:ext cx="3465660" cy="3465660"/>
          </a:xfrm>
          <a:custGeom>
            <a:avLst/>
            <a:gdLst/>
            <a:ahLst/>
            <a:cxnLst/>
            <a:rect l="l" t="t" r="r" b="b"/>
            <a:pathLst>
              <a:path w="3465660" h="3465660">
                <a:moveTo>
                  <a:pt x="0" y="0"/>
                </a:moveTo>
                <a:lnTo>
                  <a:pt x="3465660" y="0"/>
                </a:lnTo>
                <a:lnTo>
                  <a:pt x="3465660" y="3465660"/>
                </a:lnTo>
                <a:lnTo>
                  <a:pt x="0" y="34656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23455" y="5458252"/>
            <a:ext cx="12546617" cy="4092047"/>
          </a:xfrm>
          <a:custGeom>
            <a:avLst/>
            <a:gdLst/>
            <a:ahLst/>
            <a:cxnLst/>
            <a:rect l="l" t="t" r="r" b="b"/>
            <a:pathLst>
              <a:path w="12546617" h="4092047">
                <a:moveTo>
                  <a:pt x="0" y="0"/>
                </a:moveTo>
                <a:lnTo>
                  <a:pt x="12546616" y="0"/>
                </a:lnTo>
                <a:lnTo>
                  <a:pt x="12546616" y="4092046"/>
                </a:lnTo>
                <a:lnTo>
                  <a:pt x="0" y="4092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48" b="-154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442033" y="217233"/>
            <a:ext cx="12991072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Отдельные примеры разграничения прав доступа в документе, определяющем порядок доступа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9866" y="7672366"/>
            <a:ext cx="443520" cy="4435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38597" y="-758126"/>
            <a:ext cx="3275621" cy="2787256"/>
          </a:xfrm>
          <a:custGeom>
            <a:avLst/>
            <a:gdLst/>
            <a:ahLst/>
            <a:cxnLst/>
            <a:rect l="l" t="t" r="r" b="b"/>
            <a:pathLst>
              <a:path w="3275621" h="2787256">
                <a:moveTo>
                  <a:pt x="0" y="0"/>
                </a:moveTo>
                <a:lnTo>
                  <a:pt x="3275621" y="0"/>
                </a:lnTo>
                <a:lnTo>
                  <a:pt x="3275621" y="2787255"/>
                </a:lnTo>
                <a:lnTo>
                  <a:pt x="0" y="27872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50548" y="6606391"/>
            <a:ext cx="2679950" cy="3225323"/>
          </a:xfrm>
          <a:custGeom>
            <a:avLst/>
            <a:gdLst/>
            <a:ahLst/>
            <a:cxnLst/>
            <a:rect l="l" t="t" r="r" b="b"/>
            <a:pathLst>
              <a:path w="2679950" h="3225323">
                <a:moveTo>
                  <a:pt x="0" y="0"/>
                </a:moveTo>
                <a:lnTo>
                  <a:pt x="2679950" y="0"/>
                </a:lnTo>
                <a:lnTo>
                  <a:pt x="2679950" y="3225323"/>
                </a:lnTo>
                <a:lnTo>
                  <a:pt x="0" y="32253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2793" y="2416639"/>
            <a:ext cx="6520818" cy="5477487"/>
          </a:xfrm>
          <a:custGeom>
            <a:avLst/>
            <a:gdLst/>
            <a:ahLst/>
            <a:cxnLst/>
            <a:rect l="l" t="t" r="r" b="b"/>
            <a:pathLst>
              <a:path w="6520818" h="5477487">
                <a:moveTo>
                  <a:pt x="0" y="0"/>
                </a:moveTo>
                <a:lnTo>
                  <a:pt x="6520819" y="0"/>
                </a:lnTo>
                <a:lnTo>
                  <a:pt x="6520819" y="5477487"/>
                </a:lnTo>
                <a:lnTo>
                  <a:pt x="0" y="5477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6704" y="314325"/>
            <a:ext cx="13845009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Осуществление технической и криптографической защиты ПД в порядке, установленном ОАЦ</a:t>
            </a:r>
          </a:p>
          <a:p>
            <a:pPr algn="ctr">
              <a:lnSpc>
                <a:spcPts val="5640"/>
              </a:lnSpc>
            </a:pPr>
            <a:endParaRPr lang="en-US" sz="4700" b="1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469208" y="2416639"/>
            <a:ext cx="6520818" cy="5179484"/>
          </a:xfrm>
          <a:custGeom>
            <a:avLst/>
            <a:gdLst/>
            <a:ahLst/>
            <a:cxnLst/>
            <a:rect l="l" t="t" r="r" b="b"/>
            <a:pathLst>
              <a:path w="6166052" h="5179484">
                <a:moveTo>
                  <a:pt x="0" y="0"/>
                </a:moveTo>
                <a:lnTo>
                  <a:pt x="6166053" y="0"/>
                </a:lnTo>
                <a:lnTo>
                  <a:pt x="6166053" y="5179484"/>
                </a:lnTo>
                <a:lnTo>
                  <a:pt x="0" y="51794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0600" y="8219052"/>
            <a:ext cx="13229650" cy="133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916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Подтверждением</a:t>
            </a:r>
            <a:r>
              <a:rPr lang="en-US" sz="2916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16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реализации</a:t>
            </a:r>
            <a:r>
              <a:rPr lang="en-US" sz="2916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16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данной</a:t>
            </a:r>
            <a:r>
              <a:rPr lang="en-US" sz="2916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16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обязательной</a:t>
            </a:r>
            <a:r>
              <a:rPr lang="en-US" sz="2916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16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меры</a:t>
            </a:r>
            <a:r>
              <a:rPr lang="en-US" sz="2916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16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является</a:t>
            </a:r>
            <a:r>
              <a:rPr lang="en-US" sz="2916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наличие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у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организации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аттестата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соответствия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системы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защиты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информации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требованиям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защите</a:t>
            </a:r>
            <a:r>
              <a:rPr lang="en-US" sz="2916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16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информации</a:t>
            </a:r>
            <a:endParaRPr lang="en-US" sz="2916" b="1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73222" y="4344069"/>
            <a:ext cx="3817531" cy="206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273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Приказ директора Центра № 12 от 15.11.2021 «О классификации информационных ресурсов (систем)»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72913" y="4064167"/>
            <a:ext cx="3995903" cy="311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Приказ ОАЦ от 20 февраля 2020 г. № 66 «О мерах по реализации Указа Президента Республики Беларусь от 9 декабря 2019 г. № 449»</a:t>
            </a:r>
          </a:p>
          <a:p>
            <a:pPr algn="ctr">
              <a:lnSpc>
                <a:spcPts val="2771"/>
              </a:lnSpc>
            </a:pPr>
            <a:endParaRPr lang="en-US" sz="277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4827" y="183137"/>
            <a:ext cx="14244428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Меры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Указу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№ 422 (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Реестр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операторов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9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перечни</a:t>
            </a:r>
            <a:r>
              <a:rPr lang="en-US" sz="49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ИР (С) и УЛ)</a:t>
            </a:r>
          </a:p>
          <a:p>
            <a:pPr algn="ctr">
              <a:lnSpc>
                <a:spcPts val="5880"/>
              </a:lnSpc>
            </a:pPr>
            <a:endParaRPr lang="en-US" sz="4900" b="1" dirty="0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52696" y="3488377"/>
            <a:ext cx="7609779" cy="2598509"/>
            <a:chOff x="0" y="0"/>
            <a:chExt cx="2089929" cy="7136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9929" cy="713647"/>
            </a:xfrm>
            <a:custGeom>
              <a:avLst/>
              <a:gdLst/>
              <a:ahLst/>
              <a:cxnLst/>
              <a:rect l="l" t="t" r="r" b="b"/>
              <a:pathLst>
                <a:path w="2089929" h="713647">
                  <a:moveTo>
                    <a:pt x="30521" y="0"/>
                  </a:moveTo>
                  <a:lnTo>
                    <a:pt x="2059408" y="0"/>
                  </a:lnTo>
                  <a:cubicBezTo>
                    <a:pt x="2076264" y="0"/>
                    <a:pt x="2089929" y="13665"/>
                    <a:pt x="2089929" y="30521"/>
                  </a:cubicBezTo>
                  <a:lnTo>
                    <a:pt x="2089929" y="683126"/>
                  </a:lnTo>
                  <a:cubicBezTo>
                    <a:pt x="2089929" y="691221"/>
                    <a:pt x="2086713" y="698984"/>
                    <a:pt x="2080989" y="704708"/>
                  </a:cubicBezTo>
                  <a:cubicBezTo>
                    <a:pt x="2075266" y="710432"/>
                    <a:pt x="2067502" y="713647"/>
                    <a:pt x="2059408" y="713647"/>
                  </a:cubicBezTo>
                  <a:lnTo>
                    <a:pt x="30521" y="713647"/>
                  </a:lnTo>
                  <a:cubicBezTo>
                    <a:pt x="22426" y="713647"/>
                    <a:pt x="14663" y="710432"/>
                    <a:pt x="8939" y="704708"/>
                  </a:cubicBezTo>
                  <a:cubicBezTo>
                    <a:pt x="3216" y="698984"/>
                    <a:pt x="0" y="691221"/>
                    <a:pt x="0" y="683126"/>
                  </a:cubicBezTo>
                  <a:lnTo>
                    <a:pt x="0" y="30521"/>
                  </a:lnTo>
                  <a:cubicBezTo>
                    <a:pt x="0" y="22426"/>
                    <a:pt x="3216" y="14663"/>
                    <a:pt x="8939" y="8939"/>
                  </a:cubicBezTo>
                  <a:cubicBezTo>
                    <a:pt x="14663" y="3216"/>
                    <a:pt x="22426" y="0"/>
                    <a:pt x="30521" y="0"/>
                  </a:cubicBez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089929" cy="71364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6271" y="4068874"/>
            <a:ext cx="716263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4"/>
              </a:lnSpc>
              <a:spcBef>
                <a:spcPct val="0"/>
              </a:spcBef>
            </a:pP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Предполагают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установление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поддержание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актуальном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состоянии</a:t>
            </a:r>
            <a:endParaRPr lang="en-US" sz="3204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726932" y="1880309"/>
            <a:ext cx="5191137" cy="2188565"/>
            <a:chOff x="0" y="0"/>
            <a:chExt cx="1367213" cy="5764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7213" cy="576412"/>
            </a:xfrm>
            <a:custGeom>
              <a:avLst/>
              <a:gdLst/>
              <a:ahLst/>
              <a:cxnLst/>
              <a:rect l="l" t="t" r="r" b="b"/>
              <a:pathLst>
                <a:path w="1367213" h="576412">
                  <a:moveTo>
                    <a:pt x="44741" y="0"/>
                  </a:moveTo>
                  <a:lnTo>
                    <a:pt x="1322472" y="0"/>
                  </a:lnTo>
                  <a:cubicBezTo>
                    <a:pt x="1347182" y="0"/>
                    <a:pt x="1367213" y="20031"/>
                    <a:pt x="1367213" y="44741"/>
                  </a:cubicBezTo>
                  <a:lnTo>
                    <a:pt x="1367213" y="531671"/>
                  </a:lnTo>
                  <a:cubicBezTo>
                    <a:pt x="1367213" y="556381"/>
                    <a:pt x="1347182" y="576412"/>
                    <a:pt x="1322472" y="576412"/>
                  </a:cubicBezTo>
                  <a:lnTo>
                    <a:pt x="44741" y="576412"/>
                  </a:lnTo>
                  <a:cubicBezTo>
                    <a:pt x="20031" y="576412"/>
                    <a:pt x="0" y="556381"/>
                    <a:pt x="0" y="531671"/>
                  </a:cubicBezTo>
                  <a:lnTo>
                    <a:pt x="0" y="44741"/>
                  </a:lnTo>
                  <a:cubicBezTo>
                    <a:pt x="0" y="20031"/>
                    <a:pt x="20031" y="0"/>
                    <a:pt x="44741" y="0"/>
                  </a:cubicBezTo>
                  <a:close/>
                </a:path>
              </a:pathLst>
            </a:cu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367213" cy="576412"/>
            </a:xfrm>
            <a:prstGeom prst="rect">
              <a:avLst/>
            </a:pr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8312546" y="3248979"/>
            <a:ext cx="2406516" cy="10887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2" name="Group 12"/>
          <p:cNvGrpSpPr/>
          <p:nvPr/>
        </p:nvGrpSpPr>
        <p:grpSpPr>
          <a:xfrm>
            <a:off x="10726932" y="5143500"/>
            <a:ext cx="5191137" cy="4028370"/>
            <a:chOff x="0" y="0"/>
            <a:chExt cx="1367213" cy="10609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67213" cy="1060970"/>
            </a:xfrm>
            <a:custGeom>
              <a:avLst/>
              <a:gdLst/>
              <a:ahLst/>
              <a:cxnLst/>
              <a:rect l="l" t="t" r="r" b="b"/>
              <a:pathLst>
                <a:path w="1367213" h="1060970">
                  <a:moveTo>
                    <a:pt x="44741" y="0"/>
                  </a:moveTo>
                  <a:lnTo>
                    <a:pt x="1322472" y="0"/>
                  </a:lnTo>
                  <a:cubicBezTo>
                    <a:pt x="1347182" y="0"/>
                    <a:pt x="1367213" y="20031"/>
                    <a:pt x="1367213" y="44741"/>
                  </a:cubicBezTo>
                  <a:lnTo>
                    <a:pt x="1367213" y="1016229"/>
                  </a:lnTo>
                  <a:cubicBezTo>
                    <a:pt x="1367213" y="1040939"/>
                    <a:pt x="1347182" y="1060970"/>
                    <a:pt x="1322472" y="1060970"/>
                  </a:cubicBezTo>
                  <a:lnTo>
                    <a:pt x="44741" y="1060970"/>
                  </a:lnTo>
                  <a:cubicBezTo>
                    <a:pt x="20031" y="1060970"/>
                    <a:pt x="0" y="1040939"/>
                    <a:pt x="0" y="1016229"/>
                  </a:cubicBezTo>
                  <a:lnTo>
                    <a:pt x="0" y="44741"/>
                  </a:lnTo>
                  <a:cubicBezTo>
                    <a:pt x="0" y="20031"/>
                    <a:pt x="20031" y="0"/>
                    <a:pt x="44741" y="0"/>
                  </a:cubicBezTo>
                  <a:close/>
                </a:path>
              </a:pathLst>
            </a:cu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367213" cy="1060970"/>
            </a:xfrm>
            <a:prstGeom prst="rect">
              <a:avLst/>
            </a:pr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8322089" y="4473643"/>
            <a:ext cx="2404843" cy="268404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TextBox 16"/>
          <p:cNvSpPr txBox="1"/>
          <p:nvPr/>
        </p:nvSpPr>
        <p:spPr>
          <a:xfrm>
            <a:off x="11319297" y="2273685"/>
            <a:ext cx="411814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4"/>
              </a:lnSpc>
              <a:spcBef>
                <a:spcPct val="0"/>
              </a:spcBef>
            </a:pP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Перечня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уполномоченных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</a:t>
            </a:r>
            <a:endParaRPr lang="en-US" sz="3204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263427" y="5452090"/>
            <a:ext cx="4118146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4"/>
              </a:lnSpc>
              <a:spcBef>
                <a:spcPct val="0"/>
              </a:spcBef>
            </a:pPr>
            <a:r>
              <a:rPr lang="en-US" sz="3204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Перечня</a:t>
            </a:r>
            <a:r>
              <a:rPr lang="en-US" sz="3204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информационных</a:t>
            </a:r>
            <a:r>
              <a:rPr lang="en-US" sz="3204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ресурсов</a:t>
            </a:r>
            <a:r>
              <a:rPr lang="en-US" sz="3204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3204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систем</a:t>
            </a:r>
            <a:r>
              <a:rPr lang="en-US" sz="3204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),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содержащих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ПД,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собственником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владельцем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которых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является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организация</a:t>
            </a:r>
            <a:endParaRPr lang="en-US" sz="3204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552696" y="6659791"/>
            <a:ext cx="7609779" cy="2598509"/>
            <a:chOff x="0" y="0"/>
            <a:chExt cx="2089929" cy="7136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89929" cy="713647"/>
            </a:xfrm>
            <a:custGeom>
              <a:avLst/>
              <a:gdLst/>
              <a:ahLst/>
              <a:cxnLst/>
              <a:rect l="l" t="t" r="r" b="b"/>
              <a:pathLst>
                <a:path w="2089929" h="713647">
                  <a:moveTo>
                    <a:pt x="30521" y="0"/>
                  </a:moveTo>
                  <a:lnTo>
                    <a:pt x="2059408" y="0"/>
                  </a:lnTo>
                  <a:cubicBezTo>
                    <a:pt x="2076264" y="0"/>
                    <a:pt x="2089929" y="13665"/>
                    <a:pt x="2089929" y="30521"/>
                  </a:cubicBezTo>
                  <a:lnTo>
                    <a:pt x="2089929" y="683126"/>
                  </a:lnTo>
                  <a:cubicBezTo>
                    <a:pt x="2089929" y="691221"/>
                    <a:pt x="2086713" y="698984"/>
                    <a:pt x="2080989" y="704708"/>
                  </a:cubicBezTo>
                  <a:cubicBezTo>
                    <a:pt x="2075266" y="710432"/>
                    <a:pt x="2067502" y="713647"/>
                    <a:pt x="2059408" y="713647"/>
                  </a:cubicBezTo>
                  <a:lnTo>
                    <a:pt x="30521" y="713647"/>
                  </a:lnTo>
                  <a:cubicBezTo>
                    <a:pt x="22426" y="713647"/>
                    <a:pt x="14663" y="710432"/>
                    <a:pt x="8939" y="704708"/>
                  </a:cubicBezTo>
                  <a:cubicBezTo>
                    <a:pt x="3216" y="698984"/>
                    <a:pt x="0" y="691221"/>
                    <a:pt x="0" y="683126"/>
                  </a:cubicBezTo>
                  <a:lnTo>
                    <a:pt x="0" y="30521"/>
                  </a:lnTo>
                  <a:cubicBezTo>
                    <a:pt x="0" y="22426"/>
                    <a:pt x="3216" y="14663"/>
                    <a:pt x="8939" y="8939"/>
                  </a:cubicBezTo>
                  <a:cubicBezTo>
                    <a:pt x="14663" y="3216"/>
                    <a:pt x="22426" y="0"/>
                    <a:pt x="30521" y="0"/>
                  </a:cubicBez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2089929" cy="71364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4483" y="6919473"/>
            <a:ext cx="7386205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706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Внесение в ГИР «Реестр операторов персональных данных» сведения об информационных ресурсах (системах), содержащих персональные данные (подпункт 3.6 пункта 3 Указа №422).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8594" y="3296660"/>
            <a:ext cx="8818037" cy="1640581"/>
          </a:xfrm>
          <a:custGeom>
            <a:avLst/>
            <a:gdLst/>
            <a:ahLst/>
            <a:cxnLst/>
            <a:rect l="l" t="t" r="r" b="b"/>
            <a:pathLst>
              <a:path w="1149200" h="310503">
                <a:moveTo>
                  <a:pt x="38251" y="0"/>
                </a:moveTo>
                <a:lnTo>
                  <a:pt x="1110949" y="0"/>
                </a:lnTo>
                <a:cubicBezTo>
                  <a:pt x="1132074" y="0"/>
                  <a:pt x="1149200" y="17126"/>
                  <a:pt x="1149200" y="38251"/>
                </a:cubicBezTo>
                <a:lnTo>
                  <a:pt x="1149200" y="272252"/>
                </a:lnTo>
                <a:cubicBezTo>
                  <a:pt x="1149200" y="293378"/>
                  <a:pt x="1132074" y="310503"/>
                  <a:pt x="1110949" y="310503"/>
                </a:cubicBezTo>
                <a:lnTo>
                  <a:pt x="38251" y="310503"/>
                </a:lnTo>
                <a:cubicBezTo>
                  <a:pt x="17126" y="310503"/>
                  <a:pt x="0" y="293378"/>
                  <a:pt x="0" y="272252"/>
                </a:cubicBezTo>
                <a:lnTo>
                  <a:pt x="0" y="38251"/>
                </a:lnTo>
                <a:cubicBezTo>
                  <a:pt x="0" y="17126"/>
                  <a:pt x="17126" y="0"/>
                  <a:pt x="3825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7000"/>
            </a:schemeClr>
          </a:solidFill>
        </p:spPr>
      </p:sp>
      <p:sp>
        <p:nvSpPr>
          <p:cNvPr id="7" name="Freeform 7"/>
          <p:cNvSpPr/>
          <p:nvPr/>
        </p:nvSpPr>
        <p:spPr>
          <a:xfrm>
            <a:off x="10183207" y="3028146"/>
            <a:ext cx="6480745" cy="961021"/>
          </a:xfrm>
          <a:custGeom>
            <a:avLst/>
            <a:gdLst/>
            <a:ahLst/>
            <a:cxnLst/>
            <a:rect l="l" t="t" r="r" b="b"/>
            <a:pathLst>
              <a:path w="6480745" h="961021">
                <a:moveTo>
                  <a:pt x="0" y="0"/>
                </a:moveTo>
                <a:lnTo>
                  <a:pt x="6480745" y="0"/>
                </a:lnTo>
                <a:lnTo>
                  <a:pt x="6480745" y="961021"/>
                </a:lnTo>
                <a:lnTo>
                  <a:pt x="0" y="961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625" t="-958949" r="-208917" b="-320066"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13563600" y="3989168"/>
            <a:ext cx="0" cy="62792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Freeform 9"/>
          <p:cNvSpPr/>
          <p:nvPr/>
        </p:nvSpPr>
        <p:spPr>
          <a:xfrm>
            <a:off x="9130553" y="4628657"/>
            <a:ext cx="8559161" cy="4651223"/>
          </a:xfrm>
          <a:custGeom>
            <a:avLst/>
            <a:gdLst/>
            <a:ahLst/>
            <a:cxnLst/>
            <a:rect l="l" t="t" r="r" b="b"/>
            <a:pathLst>
              <a:path w="8559161" h="4651223">
                <a:moveTo>
                  <a:pt x="0" y="0"/>
                </a:moveTo>
                <a:lnTo>
                  <a:pt x="8559161" y="0"/>
                </a:lnTo>
                <a:lnTo>
                  <a:pt x="8559161" y="4651224"/>
                </a:lnTo>
                <a:lnTo>
                  <a:pt x="0" y="4651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0" t="-31258" r="-36553" b="-1556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5963" y="217211"/>
            <a:ext cx="13933039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Типичные нарушения законодательства о персональных данных при их обработке туристическими организациями (по итогам анализа их сайтов)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600" y="3616813"/>
            <a:ext cx="781495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Отсутствие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на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сайте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документов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определяющих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политику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отношении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8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endParaRPr lang="en-US" sz="2800" b="1" dirty="0">
              <a:solidFill>
                <a:srgbClr val="262626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3" name="Freeform 3"/>
          <p:cNvSpPr/>
          <p:nvPr/>
        </p:nvSpPr>
        <p:spPr>
          <a:xfrm rot="2047165">
            <a:off x="588852" y="4558918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75027" y="5430218"/>
            <a:ext cx="2109770" cy="4114800"/>
          </a:xfrm>
          <a:custGeom>
            <a:avLst/>
            <a:gdLst/>
            <a:ahLst/>
            <a:cxnLst/>
            <a:rect l="l" t="t" r="r" b="b"/>
            <a:pathLst>
              <a:path w="2109770" h="4114800">
                <a:moveTo>
                  <a:pt x="2109770" y="0"/>
                </a:moveTo>
                <a:lnTo>
                  <a:pt x="0" y="0"/>
                </a:lnTo>
                <a:lnTo>
                  <a:pt x="0" y="4114800"/>
                </a:lnTo>
                <a:lnTo>
                  <a:pt x="2109770" y="4114800"/>
                </a:lnTo>
                <a:lnTo>
                  <a:pt x="210977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15767685" y="-701974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579560"/>
            <a:ext cx="915215" cy="1048684"/>
          </a:xfrm>
          <a:custGeom>
            <a:avLst/>
            <a:gdLst/>
            <a:ahLst/>
            <a:cxnLst/>
            <a:rect l="l" t="t" r="r" b="b"/>
            <a:pathLst>
              <a:path w="915215" h="1048684">
                <a:moveTo>
                  <a:pt x="0" y="0"/>
                </a:moveTo>
                <a:lnTo>
                  <a:pt x="915215" y="0"/>
                </a:lnTo>
                <a:lnTo>
                  <a:pt x="915215" y="1048684"/>
                </a:lnTo>
                <a:lnTo>
                  <a:pt x="0" y="104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8724" y="722013"/>
            <a:ext cx="1034845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599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Структура выступления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37497" y="2684802"/>
            <a:ext cx="1240188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ru-RU" sz="2700" dirty="0">
                <a:latin typeface="Open Sans Bold"/>
                <a:ea typeface="Open Sans Bold"/>
                <a:cs typeface="Open Sans Bold"/>
                <a:sym typeface="Open Sans Bold"/>
              </a:rPr>
              <a:t>О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бязательные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меры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обеспечению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ru-RU" sz="2700" dirty="0">
                <a:latin typeface="Open Sans Bold"/>
                <a:ea typeface="Open Sans Bold"/>
                <a:cs typeface="Open Sans Bold"/>
                <a:sym typeface="Open Sans Bold"/>
              </a:rPr>
              <a:t>защиты персональных данных</a:t>
            </a:r>
            <a:endParaRPr lang="en-US" sz="2700" dirty="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46718" y="4024533"/>
            <a:ext cx="1119266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Типичные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нарушения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положений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законодательства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о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персональных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данных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в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деятельности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туристических</a:t>
            </a:r>
            <a:r>
              <a:rPr lang="en-US" sz="2700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dirty="0" err="1">
                <a:latin typeface="Open Sans Bold"/>
                <a:ea typeface="Open Sans Bold"/>
                <a:cs typeface="Open Sans Bold"/>
                <a:sym typeface="Open Sans Bold"/>
              </a:rPr>
              <a:t>организаций</a:t>
            </a:r>
            <a:r>
              <a:rPr lang="ru-RU" sz="2700" dirty="0">
                <a:latin typeface="Open Sans Bold"/>
                <a:ea typeface="Open Sans Bold"/>
                <a:cs typeface="Open Sans Bold"/>
                <a:sym typeface="Open Sans Bold"/>
              </a:rPr>
              <a:t> на примере сайтов</a:t>
            </a:r>
            <a:endParaRPr lang="en-US" sz="2700" dirty="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84343" y="5611193"/>
            <a:ext cx="11192664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latin typeface="Open Sans Bold"/>
                <a:ea typeface="Open Sans Bold"/>
                <a:cs typeface="Open Sans Bold"/>
                <a:sym typeface="Open Sans Bold"/>
              </a:rPr>
              <a:t>Кейсы из практики контрольных мероприятий Национального центра защиты персональных данных и рассмотрения им жалоб субъектов персональных данных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51914" y="7116143"/>
            <a:ext cx="11192664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latin typeface="Open Sans Bold"/>
                <a:ea typeface="Open Sans Bold"/>
                <a:cs typeface="Open Sans Bold"/>
                <a:sym typeface="Open Sans Bold"/>
              </a:rPr>
              <a:t>Чек-лист по оценке соответствия деятельности организации (в том числе туристической сферы) законодательству о персональных данных</a:t>
            </a:r>
          </a:p>
        </p:txBody>
      </p:sp>
      <p:sp>
        <p:nvSpPr>
          <p:cNvPr id="10" name="Freeform 10"/>
          <p:cNvSpPr/>
          <p:nvPr/>
        </p:nvSpPr>
        <p:spPr>
          <a:xfrm>
            <a:off x="2113099" y="4086726"/>
            <a:ext cx="915215" cy="1048684"/>
          </a:xfrm>
          <a:custGeom>
            <a:avLst/>
            <a:gdLst/>
            <a:ahLst/>
            <a:cxnLst/>
            <a:rect l="l" t="t" r="r" b="b"/>
            <a:pathLst>
              <a:path w="915215" h="1048684">
                <a:moveTo>
                  <a:pt x="0" y="0"/>
                </a:moveTo>
                <a:lnTo>
                  <a:pt x="915215" y="0"/>
                </a:lnTo>
                <a:lnTo>
                  <a:pt x="915215" y="1048684"/>
                </a:lnTo>
                <a:lnTo>
                  <a:pt x="0" y="104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28314" y="5710738"/>
            <a:ext cx="915215" cy="1048684"/>
          </a:xfrm>
          <a:custGeom>
            <a:avLst/>
            <a:gdLst/>
            <a:ahLst/>
            <a:cxnLst/>
            <a:rect l="l" t="t" r="r" b="b"/>
            <a:pathLst>
              <a:path w="915215" h="1048684">
                <a:moveTo>
                  <a:pt x="0" y="0"/>
                </a:moveTo>
                <a:lnTo>
                  <a:pt x="915215" y="0"/>
                </a:lnTo>
                <a:lnTo>
                  <a:pt x="915215" y="1048684"/>
                </a:lnTo>
                <a:lnTo>
                  <a:pt x="0" y="104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15032" y="7215688"/>
            <a:ext cx="915215" cy="1048684"/>
          </a:xfrm>
          <a:custGeom>
            <a:avLst/>
            <a:gdLst/>
            <a:ahLst/>
            <a:cxnLst/>
            <a:rect l="l" t="t" r="r" b="b"/>
            <a:pathLst>
              <a:path w="915215" h="1048684">
                <a:moveTo>
                  <a:pt x="0" y="0"/>
                </a:moveTo>
                <a:lnTo>
                  <a:pt x="915215" y="0"/>
                </a:lnTo>
                <a:lnTo>
                  <a:pt x="915215" y="1048684"/>
                </a:lnTo>
                <a:lnTo>
                  <a:pt x="0" y="104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47165">
            <a:off x="1024888" y="8121867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7873" y="3591183"/>
            <a:ext cx="6071937" cy="1640581"/>
          </a:xfrm>
          <a:custGeom>
            <a:avLst/>
            <a:gdLst/>
            <a:ahLst/>
            <a:cxnLst/>
            <a:rect l="l" t="t" r="r" b="b"/>
            <a:pathLst>
              <a:path w="1149200" h="310503">
                <a:moveTo>
                  <a:pt x="38251" y="0"/>
                </a:moveTo>
                <a:lnTo>
                  <a:pt x="1110949" y="0"/>
                </a:lnTo>
                <a:cubicBezTo>
                  <a:pt x="1132074" y="0"/>
                  <a:pt x="1149200" y="17126"/>
                  <a:pt x="1149200" y="38251"/>
                </a:cubicBezTo>
                <a:lnTo>
                  <a:pt x="1149200" y="272252"/>
                </a:lnTo>
                <a:cubicBezTo>
                  <a:pt x="1149200" y="293378"/>
                  <a:pt x="1132074" y="310503"/>
                  <a:pt x="1110949" y="310503"/>
                </a:cubicBezTo>
                <a:lnTo>
                  <a:pt x="38251" y="310503"/>
                </a:lnTo>
                <a:cubicBezTo>
                  <a:pt x="17126" y="310503"/>
                  <a:pt x="0" y="293378"/>
                  <a:pt x="0" y="272252"/>
                </a:cubicBezTo>
                <a:lnTo>
                  <a:pt x="0" y="38251"/>
                </a:lnTo>
                <a:cubicBezTo>
                  <a:pt x="0" y="17126"/>
                  <a:pt x="17126" y="0"/>
                  <a:pt x="3825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7000"/>
            </a:schemeClr>
          </a:solidFill>
        </p:spPr>
        <p:txBody>
          <a:bodyPr/>
          <a:lstStyle/>
          <a:p>
            <a:endParaRPr lang="ru-BY"/>
          </a:p>
        </p:txBody>
      </p:sp>
      <p:sp>
        <p:nvSpPr>
          <p:cNvPr id="7" name="Freeform 7"/>
          <p:cNvSpPr/>
          <p:nvPr/>
        </p:nvSpPr>
        <p:spPr>
          <a:xfrm>
            <a:off x="7239000" y="3848100"/>
            <a:ext cx="10020300" cy="979456"/>
          </a:xfrm>
          <a:custGeom>
            <a:avLst/>
            <a:gdLst/>
            <a:ahLst/>
            <a:cxnLst/>
            <a:rect l="l" t="t" r="r" b="b"/>
            <a:pathLst>
              <a:path w="11339527" h="979456">
                <a:moveTo>
                  <a:pt x="0" y="0"/>
                </a:moveTo>
                <a:lnTo>
                  <a:pt x="11339526" y="0"/>
                </a:lnTo>
                <a:lnTo>
                  <a:pt x="11339526" y="979456"/>
                </a:lnTo>
                <a:lnTo>
                  <a:pt x="0" y="979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896" t="-988823" r="-57567" b="-1873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45581" y="6326363"/>
            <a:ext cx="6071937" cy="1640581"/>
          </a:xfrm>
          <a:custGeom>
            <a:avLst/>
            <a:gdLst/>
            <a:ahLst/>
            <a:cxnLst/>
            <a:rect l="l" t="t" r="r" b="b"/>
            <a:pathLst>
              <a:path w="1149200" h="310503">
                <a:moveTo>
                  <a:pt x="38251" y="0"/>
                </a:moveTo>
                <a:lnTo>
                  <a:pt x="1110949" y="0"/>
                </a:lnTo>
                <a:cubicBezTo>
                  <a:pt x="1132074" y="0"/>
                  <a:pt x="1149200" y="17126"/>
                  <a:pt x="1149200" y="38251"/>
                </a:cubicBezTo>
                <a:lnTo>
                  <a:pt x="1149200" y="272252"/>
                </a:lnTo>
                <a:cubicBezTo>
                  <a:pt x="1149200" y="293378"/>
                  <a:pt x="1132074" y="310503"/>
                  <a:pt x="1110949" y="310503"/>
                </a:cubicBezTo>
                <a:lnTo>
                  <a:pt x="38251" y="310503"/>
                </a:lnTo>
                <a:cubicBezTo>
                  <a:pt x="17126" y="310503"/>
                  <a:pt x="0" y="293378"/>
                  <a:pt x="0" y="272252"/>
                </a:cubicBezTo>
                <a:lnTo>
                  <a:pt x="0" y="38251"/>
                </a:lnTo>
                <a:cubicBezTo>
                  <a:pt x="0" y="17126"/>
                  <a:pt x="17126" y="0"/>
                  <a:pt x="3825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7000"/>
            </a:schemeClr>
          </a:solidFill>
        </p:spPr>
        <p:txBody>
          <a:bodyPr/>
          <a:lstStyle/>
          <a:p>
            <a:endParaRPr lang="ru-BY"/>
          </a:p>
        </p:txBody>
      </p:sp>
      <p:sp>
        <p:nvSpPr>
          <p:cNvPr id="11" name="Freeform 11"/>
          <p:cNvSpPr/>
          <p:nvPr/>
        </p:nvSpPr>
        <p:spPr>
          <a:xfrm>
            <a:off x="9144000" y="5231764"/>
            <a:ext cx="5563441" cy="4198316"/>
          </a:xfrm>
          <a:custGeom>
            <a:avLst/>
            <a:gdLst/>
            <a:ahLst/>
            <a:cxnLst/>
            <a:rect l="l" t="t" r="r" b="b"/>
            <a:pathLst>
              <a:path w="5563441" h="4198316">
                <a:moveTo>
                  <a:pt x="0" y="0"/>
                </a:moveTo>
                <a:lnTo>
                  <a:pt x="5563440" y="0"/>
                </a:lnTo>
                <a:lnTo>
                  <a:pt x="5563440" y="4198316"/>
                </a:lnTo>
                <a:lnTo>
                  <a:pt x="0" y="419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grayscl/>
            </a:blip>
            <a:stretch>
              <a:fillRect l="-125906" t="-88109" r="-127014" b="-7495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5963" y="217211"/>
            <a:ext cx="13933039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Типичные нарушения законодательства о персональных данных при их обработке туристическими организациями (по итогам анализа их сайтов)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742870"/>
            <a:ext cx="507028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Необеспечение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свободного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на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обработку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вопросы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cookie-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файлов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46408" y="6488351"/>
            <a:ext cx="5070283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Получение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там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где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оно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требуется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силу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наличия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иного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правового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основания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для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статьи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6, 8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Закона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47165">
            <a:off x="1074396" y="8099618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27873" y="3591183"/>
            <a:ext cx="6071937" cy="1993522"/>
            <a:chOff x="0" y="0"/>
            <a:chExt cx="1149200" cy="37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9200" cy="377302"/>
            </a:xfrm>
            <a:custGeom>
              <a:avLst/>
              <a:gdLst/>
              <a:ahLst/>
              <a:cxnLst/>
              <a:rect l="l" t="t" r="r" b="b"/>
              <a:pathLst>
                <a:path w="1149200" h="377302">
                  <a:moveTo>
                    <a:pt x="38251" y="0"/>
                  </a:moveTo>
                  <a:lnTo>
                    <a:pt x="1110949" y="0"/>
                  </a:lnTo>
                  <a:cubicBezTo>
                    <a:pt x="1132074" y="0"/>
                    <a:pt x="1149200" y="17126"/>
                    <a:pt x="1149200" y="38251"/>
                  </a:cubicBezTo>
                  <a:lnTo>
                    <a:pt x="1149200" y="339051"/>
                  </a:lnTo>
                  <a:cubicBezTo>
                    <a:pt x="1149200" y="360177"/>
                    <a:pt x="1132074" y="377302"/>
                    <a:pt x="1110949" y="377302"/>
                  </a:cubicBezTo>
                  <a:lnTo>
                    <a:pt x="38251" y="377302"/>
                  </a:lnTo>
                  <a:cubicBezTo>
                    <a:pt x="17126" y="377302"/>
                    <a:pt x="0" y="360177"/>
                    <a:pt x="0" y="339051"/>
                  </a:cubicBezTo>
                  <a:lnTo>
                    <a:pt x="0" y="38251"/>
                  </a:lnTo>
                  <a:cubicBezTo>
                    <a:pt x="0" y="17126"/>
                    <a:pt x="17126" y="0"/>
                    <a:pt x="3825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</p:spPr>
          <p:txBody>
            <a:bodyPr/>
            <a:lstStyle/>
            <a:p>
              <a:endParaRPr lang="ru-BY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149200" cy="37730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7000"/>
              </a:schemeClr>
            </a:solidFill>
          </p:spPr>
          <p:txBody>
            <a:bodyPr/>
            <a:lstStyle>
              <a:defPPr>
                <a:defRPr lang="en-US"/>
              </a:defPPr>
            </a:lstStyle>
            <a:p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7873" y="6159220"/>
            <a:ext cx="6071937" cy="1640581"/>
            <a:chOff x="0" y="0"/>
            <a:chExt cx="1149200" cy="3105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49200" cy="310503"/>
            </a:xfrm>
            <a:custGeom>
              <a:avLst/>
              <a:gdLst/>
              <a:ahLst/>
              <a:cxnLst/>
              <a:rect l="l" t="t" r="r" b="b"/>
              <a:pathLst>
                <a:path w="1149200" h="310503">
                  <a:moveTo>
                    <a:pt x="38251" y="0"/>
                  </a:moveTo>
                  <a:lnTo>
                    <a:pt x="1110949" y="0"/>
                  </a:lnTo>
                  <a:cubicBezTo>
                    <a:pt x="1132074" y="0"/>
                    <a:pt x="1149200" y="17126"/>
                    <a:pt x="1149200" y="38251"/>
                  </a:cubicBezTo>
                  <a:lnTo>
                    <a:pt x="1149200" y="272252"/>
                  </a:lnTo>
                  <a:cubicBezTo>
                    <a:pt x="1149200" y="293378"/>
                    <a:pt x="1132074" y="310503"/>
                    <a:pt x="1110949" y="310503"/>
                  </a:cubicBezTo>
                  <a:lnTo>
                    <a:pt x="38251" y="310503"/>
                  </a:lnTo>
                  <a:cubicBezTo>
                    <a:pt x="17126" y="310503"/>
                    <a:pt x="0" y="293378"/>
                    <a:pt x="0" y="272252"/>
                  </a:cubicBezTo>
                  <a:lnTo>
                    <a:pt x="0" y="38251"/>
                  </a:lnTo>
                  <a:cubicBezTo>
                    <a:pt x="0" y="17126"/>
                    <a:pt x="17126" y="0"/>
                    <a:pt x="3825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</p:spPr>
          <p:txBody>
            <a:bodyPr/>
            <a:lstStyle/>
            <a:p>
              <a:endParaRPr lang="ru-BY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49200" cy="31050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7000"/>
              </a:schemeClr>
            </a:solidFill>
          </p:spPr>
          <p:txBody>
            <a:bodyPr/>
            <a:lstStyle>
              <a:defPPr>
                <a:defRPr lang="en-US"/>
              </a:defPPr>
            </a:lstStyle>
            <a:p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043754" y="3446424"/>
            <a:ext cx="9215546" cy="2238650"/>
          </a:xfrm>
          <a:custGeom>
            <a:avLst/>
            <a:gdLst/>
            <a:ahLst/>
            <a:cxnLst/>
            <a:rect l="l" t="t" r="r" b="b"/>
            <a:pathLst>
              <a:path w="9215546" h="2238650">
                <a:moveTo>
                  <a:pt x="0" y="0"/>
                </a:moveTo>
                <a:lnTo>
                  <a:pt x="9215546" y="0"/>
                </a:lnTo>
                <a:lnTo>
                  <a:pt x="9215546" y="2238649"/>
                </a:lnTo>
                <a:lnTo>
                  <a:pt x="0" y="2238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grayscl/>
            </a:blip>
            <a:stretch>
              <a:fillRect l="-24644" t="-122613" r="-28089" b="-13105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24442" y="6323248"/>
            <a:ext cx="5491791" cy="3187510"/>
          </a:xfrm>
          <a:custGeom>
            <a:avLst/>
            <a:gdLst/>
            <a:ahLst/>
            <a:cxnLst/>
            <a:rect l="l" t="t" r="r" b="b"/>
            <a:pathLst>
              <a:path w="5491791" h="3187510">
                <a:moveTo>
                  <a:pt x="0" y="0"/>
                </a:moveTo>
                <a:lnTo>
                  <a:pt x="5491791" y="0"/>
                </a:lnTo>
                <a:lnTo>
                  <a:pt x="5491791" y="3187511"/>
                </a:lnTo>
                <a:lnTo>
                  <a:pt x="0" y="3187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grayscl/>
            </a:blip>
            <a:stretch>
              <a:fillRect l="-52527" t="-88367" r="-147345" b="-10225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04468" y="5685073"/>
            <a:ext cx="6880110" cy="3702714"/>
          </a:xfrm>
          <a:custGeom>
            <a:avLst/>
            <a:gdLst/>
            <a:ahLst/>
            <a:cxnLst/>
            <a:rect l="l" t="t" r="r" b="b"/>
            <a:pathLst>
              <a:path w="6880110" h="3702714">
                <a:moveTo>
                  <a:pt x="0" y="0"/>
                </a:moveTo>
                <a:lnTo>
                  <a:pt x="6880109" y="0"/>
                </a:lnTo>
                <a:lnTo>
                  <a:pt x="6880109" y="3702715"/>
                </a:lnTo>
                <a:lnTo>
                  <a:pt x="0" y="3702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grayscl/>
            </a:blip>
            <a:stretch>
              <a:fillRect l="-197991" t="-114831" r="-53245" b="-15228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5963" y="217211"/>
            <a:ext cx="13933039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Типичные нарушения законодательства о персональных данных при их обработке туристическими организациями (по итогам анализа их сайтов)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742870"/>
            <a:ext cx="5070283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Необеспечение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получения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на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рекламно-информационную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рассылку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статье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5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Закона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отсутствие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чек-бокса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с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текстом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321207"/>
            <a:ext cx="507028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Получение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ненадлежащим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образом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путем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с 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текстом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политики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r>
              <a:rPr lang="en-US" sz="20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ПД)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25963" y="1400515"/>
            <a:ext cx="6071937" cy="1993522"/>
            <a:chOff x="0" y="0"/>
            <a:chExt cx="1149200" cy="37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9200" cy="377302"/>
            </a:xfrm>
            <a:custGeom>
              <a:avLst/>
              <a:gdLst/>
              <a:ahLst/>
              <a:cxnLst/>
              <a:rect l="l" t="t" r="r" b="b"/>
              <a:pathLst>
                <a:path w="1149200" h="377302">
                  <a:moveTo>
                    <a:pt x="38251" y="0"/>
                  </a:moveTo>
                  <a:lnTo>
                    <a:pt x="1110949" y="0"/>
                  </a:lnTo>
                  <a:cubicBezTo>
                    <a:pt x="1132074" y="0"/>
                    <a:pt x="1149200" y="17126"/>
                    <a:pt x="1149200" y="38251"/>
                  </a:cubicBezTo>
                  <a:lnTo>
                    <a:pt x="1149200" y="339051"/>
                  </a:lnTo>
                  <a:cubicBezTo>
                    <a:pt x="1149200" y="360177"/>
                    <a:pt x="1132074" y="377302"/>
                    <a:pt x="1110949" y="377302"/>
                  </a:cubicBezTo>
                  <a:lnTo>
                    <a:pt x="38251" y="377302"/>
                  </a:lnTo>
                  <a:cubicBezTo>
                    <a:pt x="17126" y="377302"/>
                    <a:pt x="0" y="360177"/>
                    <a:pt x="0" y="339051"/>
                  </a:cubicBezTo>
                  <a:lnTo>
                    <a:pt x="0" y="38251"/>
                  </a:lnTo>
                  <a:cubicBezTo>
                    <a:pt x="0" y="17126"/>
                    <a:pt x="17126" y="0"/>
                    <a:pt x="3825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</p:spPr>
          <p:txBody>
            <a:bodyPr/>
            <a:lstStyle/>
            <a:p>
              <a:endParaRPr lang="ru-BY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149200" cy="37730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7000"/>
              </a:schemeClr>
            </a:solidFill>
          </p:spPr>
          <p:txBody>
            <a:bodyPr/>
            <a:lstStyle>
              <a:defPPr>
                <a:defRPr lang="en-US"/>
              </a:defPPr>
            </a:lstStyle>
            <a:p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5963" y="4377256"/>
            <a:ext cx="6071937" cy="1640581"/>
            <a:chOff x="0" y="0"/>
            <a:chExt cx="1149200" cy="3105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49200" cy="310503"/>
            </a:xfrm>
            <a:custGeom>
              <a:avLst/>
              <a:gdLst/>
              <a:ahLst/>
              <a:cxnLst/>
              <a:rect l="l" t="t" r="r" b="b"/>
              <a:pathLst>
                <a:path w="1149200" h="310503">
                  <a:moveTo>
                    <a:pt x="38251" y="0"/>
                  </a:moveTo>
                  <a:lnTo>
                    <a:pt x="1110949" y="0"/>
                  </a:lnTo>
                  <a:cubicBezTo>
                    <a:pt x="1132074" y="0"/>
                    <a:pt x="1149200" y="17126"/>
                    <a:pt x="1149200" y="38251"/>
                  </a:cubicBezTo>
                  <a:lnTo>
                    <a:pt x="1149200" y="272252"/>
                  </a:lnTo>
                  <a:cubicBezTo>
                    <a:pt x="1149200" y="293378"/>
                    <a:pt x="1132074" y="310503"/>
                    <a:pt x="1110949" y="310503"/>
                  </a:cubicBezTo>
                  <a:lnTo>
                    <a:pt x="38251" y="310503"/>
                  </a:lnTo>
                  <a:cubicBezTo>
                    <a:pt x="17126" y="310503"/>
                    <a:pt x="0" y="293378"/>
                    <a:pt x="0" y="272252"/>
                  </a:cubicBezTo>
                  <a:lnTo>
                    <a:pt x="0" y="38251"/>
                  </a:lnTo>
                  <a:cubicBezTo>
                    <a:pt x="0" y="17126"/>
                    <a:pt x="17126" y="0"/>
                    <a:pt x="3825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49200" cy="31050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7000"/>
              </a:schemeClr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060236" y="1352105"/>
            <a:ext cx="9659732" cy="3436278"/>
          </a:xfrm>
          <a:custGeom>
            <a:avLst/>
            <a:gdLst/>
            <a:ahLst/>
            <a:cxnLst/>
            <a:rect l="l" t="t" r="r" b="b"/>
            <a:pathLst>
              <a:path w="9659732" h="3436278">
                <a:moveTo>
                  <a:pt x="0" y="0"/>
                </a:moveTo>
                <a:lnTo>
                  <a:pt x="9659732" y="0"/>
                </a:lnTo>
                <a:lnTo>
                  <a:pt x="9659732" y="3436278"/>
                </a:lnTo>
                <a:lnTo>
                  <a:pt x="0" y="3436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7040" t="-311242" r="-66169" b="-9983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87130" y="4889672"/>
            <a:ext cx="10134600" cy="2974801"/>
          </a:xfrm>
          <a:custGeom>
            <a:avLst/>
            <a:gdLst/>
            <a:ahLst/>
            <a:cxnLst/>
            <a:rect l="l" t="t" r="r" b="b"/>
            <a:pathLst>
              <a:path w="9498121" h="5933948">
                <a:moveTo>
                  <a:pt x="0" y="0"/>
                </a:moveTo>
                <a:lnTo>
                  <a:pt x="9498122" y="0"/>
                </a:lnTo>
                <a:lnTo>
                  <a:pt x="9498122" y="5933947"/>
                </a:lnTo>
                <a:lnTo>
                  <a:pt x="0" y="5933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184" t="-106159" r="-30890" b="-29154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5963" y="217211"/>
            <a:ext cx="1393303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Типичные нарушения (продолжение)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849" y="1951608"/>
            <a:ext cx="550413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Необеспечение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получения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статье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5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Закона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чек-бокс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есть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а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текст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отсутствует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1507" y="4568176"/>
            <a:ext cx="5287475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Составление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политики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ПД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ненадлежащим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образом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нет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соотношения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целей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правовых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оснований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199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т.д</a:t>
            </a:r>
            <a:r>
              <a:rPr lang="en-US" sz="2199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.)</a:t>
            </a:r>
          </a:p>
        </p:txBody>
      </p:sp>
      <p:sp>
        <p:nvSpPr>
          <p:cNvPr id="3" name="Freeform 3"/>
          <p:cNvSpPr/>
          <p:nvPr/>
        </p:nvSpPr>
        <p:spPr>
          <a:xfrm rot="2047165">
            <a:off x="5545335" y="855674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228" y="5518765"/>
            <a:ext cx="3207151" cy="4326680"/>
          </a:xfrm>
          <a:custGeom>
            <a:avLst/>
            <a:gdLst/>
            <a:ahLst/>
            <a:cxnLst/>
            <a:rect l="l" t="t" r="r" b="b"/>
            <a:pathLst>
              <a:path w="3207151" h="4326680">
                <a:moveTo>
                  <a:pt x="0" y="0"/>
                </a:moveTo>
                <a:lnTo>
                  <a:pt x="3207151" y="0"/>
                </a:lnTo>
                <a:lnTo>
                  <a:pt x="3207151" y="4326680"/>
                </a:lnTo>
                <a:lnTo>
                  <a:pt x="0" y="432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63287" y="5668382"/>
            <a:ext cx="2161538" cy="3330100"/>
          </a:xfrm>
          <a:custGeom>
            <a:avLst/>
            <a:gdLst/>
            <a:ahLst/>
            <a:cxnLst/>
            <a:rect l="l" t="t" r="r" b="b"/>
            <a:pathLst>
              <a:path w="2161538" h="3330100">
                <a:moveTo>
                  <a:pt x="0" y="0"/>
                </a:moveTo>
                <a:lnTo>
                  <a:pt x="2161538" y="0"/>
                </a:lnTo>
                <a:lnTo>
                  <a:pt x="2161538" y="3330100"/>
                </a:lnTo>
                <a:lnTo>
                  <a:pt x="0" y="3330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6992" y="0"/>
            <a:ext cx="1414138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6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Кейсы, выявленные в ходе контрольной деятельности и рассмотрения жалоб субъектов персональных данных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7650" y="3317612"/>
            <a:ext cx="13625122" cy="177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Кейс</a:t>
            </a:r>
            <a:r>
              <a:rPr lang="en-US" sz="289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1. 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В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Центр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поступила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жалоба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гражданина-туриста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сообщавшего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что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сотрудник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туристической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организации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выслал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ему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в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мессенджере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вместо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плана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рассадки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в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автобусе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персональные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данные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иных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туристов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(ФИО,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данные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паспортов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и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другие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сведения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76787" y="5668382"/>
            <a:ext cx="9535985" cy="228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9"/>
              </a:lnSpc>
            </a:pPr>
            <a:r>
              <a:rPr lang="en-US" sz="2982" b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Принятое решение: потребовать от туристической организации уведомление о нарушениях систем защиты ПД </a:t>
            </a:r>
            <a:r>
              <a:rPr lang="en-US" sz="2982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 оценить, насколько она соблюла обязательные меры по обеспечению защиты ПД </a:t>
            </a:r>
            <a:r>
              <a:rPr lang="en-US" sz="2982" i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(спойлер: соблюла, но ненадлежаще).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228" y="5518765"/>
            <a:ext cx="3207151" cy="4326680"/>
          </a:xfrm>
          <a:custGeom>
            <a:avLst/>
            <a:gdLst/>
            <a:ahLst/>
            <a:cxnLst/>
            <a:rect l="l" t="t" r="r" b="b"/>
            <a:pathLst>
              <a:path w="3207151" h="4326680">
                <a:moveTo>
                  <a:pt x="0" y="0"/>
                </a:moveTo>
                <a:lnTo>
                  <a:pt x="3207151" y="0"/>
                </a:lnTo>
                <a:lnTo>
                  <a:pt x="3207151" y="4326680"/>
                </a:lnTo>
                <a:lnTo>
                  <a:pt x="0" y="432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63287" y="5668382"/>
            <a:ext cx="2161538" cy="3330100"/>
          </a:xfrm>
          <a:custGeom>
            <a:avLst/>
            <a:gdLst/>
            <a:ahLst/>
            <a:cxnLst/>
            <a:rect l="l" t="t" r="r" b="b"/>
            <a:pathLst>
              <a:path w="2161538" h="3330100">
                <a:moveTo>
                  <a:pt x="0" y="0"/>
                </a:moveTo>
                <a:lnTo>
                  <a:pt x="2161538" y="0"/>
                </a:lnTo>
                <a:lnTo>
                  <a:pt x="2161538" y="3330100"/>
                </a:lnTo>
                <a:lnTo>
                  <a:pt x="0" y="3330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6992" y="0"/>
            <a:ext cx="1414138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6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Кейсы, выявленные в ходе контрольной деятельности и рассмотрения жалоб субъектов персональных данных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7650" y="3317612"/>
            <a:ext cx="13625122" cy="133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b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Кейс 2. </a:t>
            </a:r>
            <a:r>
              <a:rPr lang="en-US" sz="2899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В Центр поступила жалоба гражданина, который указывал на отсутствие на сайте туристической организации политики обработки ПД и согласия на обработку ПД в формах их сбора.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05078" y="5143500"/>
            <a:ext cx="9958210" cy="3214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9"/>
              </a:lnSpc>
            </a:pPr>
            <a:r>
              <a:rPr lang="en-US" sz="2982" b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Принятое решение: потребовать от организации разработать политику обработки ПД и разместить ее на сайте</a:t>
            </a:r>
          </a:p>
          <a:p>
            <a:pPr algn="l">
              <a:lnSpc>
                <a:spcPts val="3579"/>
              </a:lnSpc>
            </a:pPr>
            <a:r>
              <a:rPr lang="en-US" sz="2982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+ </a:t>
            </a:r>
            <a:r>
              <a:rPr lang="en-US" sz="2982" b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сообщить, что согласие в формах сбора на сайте не требовалось</a:t>
            </a:r>
            <a:r>
              <a:rPr lang="en-US" sz="2982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поскольку содержание таких форм свидетельствовало об их направленности на заключение договора на оказание туруслуг.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228" y="5518765"/>
            <a:ext cx="3207151" cy="4326680"/>
          </a:xfrm>
          <a:custGeom>
            <a:avLst/>
            <a:gdLst/>
            <a:ahLst/>
            <a:cxnLst/>
            <a:rect l="l" t="t" r="r" b="b"/>
            <a:pathLst>
              <a:path w="3207151" h="4326680">
                <a:moveTo>
                  <a:pt x="0" y="0"/>
                </a:moveTo>
                <a:lnTo>
                  <a:pt x="3207151" y="0"/>
                </a:lnTo>
                <a:lnTo>
                  <a:pt x="3207151" y="4326680"/>
                </a:lnTo>
                <a:lnTo>
                  <a:pt x="0" y="432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63287" y="5668382"/>
            <a:ext cx="2161538" cy="3330100"/>
          </a:xfrm>
          <a:custGeom>
            <a:avLst/>
            <a:gdLst/>
            <a:ahLst/>
            <a:cxnLst/>
            <a:rect l="l" t="t" r="r" b="b"/>
            <a:pathLst>
              <a:path w="2161538" h="3330100">
                <a:moveTo>
                  <a:pt x="0" y="0"/>
                </a:moveTo>
                <a:lnTo>
                  <a:pt x="2161538" y="0"/>
                </a:lnTo>
                <a:lnTo>
                  <a:pt x="2161538" y="3330100"/>
                </a:lnTo>
                <a:lnTo>
                  <a:pt x="0" y="3330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6992" y="0"/>
            <a:ext cx="1414138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6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Кейсы, выявленные в ходе контрольной деятельности и рассмотрения жалоб субъектов персональных данных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7650" y="3317612"/>
            <a:ext cx="13625122" cy="8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Кейс</a:t>
            </a:r>
            <a:r>
              <a:rPr lang="en-US" sz="289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3.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Из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поступившей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в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Центр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информации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следовало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что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организация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получает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согласие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обработку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для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цели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“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заказа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туристических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услуг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”.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05078" y="5518765"/>
            <a:ext cx="9107695" cy="3205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9"/>
              </a:lnSpc>
            </a:pP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Принятое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решение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: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потребовать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туристической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организации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прекратить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истребование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таких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согласий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уничтожить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уже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полученные</a:t>
            </a:r>
            <a:r>
              <a:rPr lang="en-US" sz="298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согласия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поскольку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правовое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основание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для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обработки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для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целей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туристических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услуг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-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не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согласие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(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статья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6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Закона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нормы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законодательства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о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туризме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заключенный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договор</a:t>
            </a:r>
            <a:r>
              <a:rPr lang="en-US" sz="298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228" y="5518765"/>
            <a:ext cx="3207151" cy="4326680"/>
          </a:xfrm>
          <a:custGeom>
            <a:avLst/>
            <a:gdLst/>
            <a:ahLst/>
            <a:cxnLst/>
            <a:rect l="l" t="t" r="r" b="b"/>
            <a:pathLst>
              <a:path w="3207151" h="4326680">
                <a:moveTo>
                  <a:pt x="0" y="0"/>
                </a:moveTo>
                <a:lnTo>
                  <a:pt x="3207151" y="0"/>
                </a:lnTo>
                <a:lnTo>
                  <a:pt x="3207151" y="4326680"/>
                </a:lnTo>
                <a:lnTo>
                  <a:pt x="0" y="432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63287" y="5668382"/>
            <a:ext cx="2161538" cy="3330100"/>
          </a:xfrm>
          <a:custGeom>
            <a:avLst/>
            <a:gdLst/>
            <a:ahLst/>
            <a:cxnLst/>
            <a:rect l="l" t="t" r="r" b="b"/>
            <a:pathLst>
              <a:path w="2161538" h="3330100">
                <a:moveTo>
                  <a:pt x="0" y="0"/>
                </a:moveTo>
                <a:lnTo>
                  <a:pt x="2161538" y="0"/>
                </a:lnTo>
                <a:lnTo>
                  <a:pt x="2161538" y="3330100"/>
                </a:lnTo>
                <a:lnTo>
                  <a:pt x="0" y="3330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6992" y="0"/>
            <a:ext cx="1414138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6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Кейсы, выявленные в ходе контрольной деятельности и рассмотрения жалоб субъектов персональных данных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7650" y="3317612"/>
            <a:ext cx="13625122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Кейс</a:t>
            </a:r>
            <a:r>
              <a:rPr lang="en-US" sz="289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4.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Центром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проведен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анализ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сайтов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туристических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организаций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предмет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соответствия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законодательству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о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обработки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на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них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cookie-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файлов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и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размещения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политики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9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обработки</a:t>
            </a:r>
            <a:r>
              <a:rPr lang="en-US" sz="289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ПД.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05078" y="5518765"/>
            <a:ext cx="9107695" cy="228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9"/>
              </a:lnSpc>
            </a:pPr>
            <a:r>
              <a:rPr lang="en-US" sz="2982" b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Принятое решение: 26 организациям, осуществляющим туристическую деятельность, направлены требования по устранению нарушений в части обработки cookie-файлов и отсутствия политик обработки ПД.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47165">
            <a:off x="1074396" y="8099618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9968" y="4611892"/>
            <a:ext cx="3787681" cy="3553533"/>
          </a:xfrm>
          <a:custGeom>
            <a:avLst/>
            <a:gdLst/>
            <a:ahLst/>
            <a:cxnLst/>
            <a:rect l="l" t="t" r="r" b="b"/>
            <a:pathLst>
              <a:path w="3787681" h="3553533">
                <a:moveTo>
                  <a:pt x="0" y="0"/>
                </a:moveTo>
                <a:lnTo>
                  <a:pt x="3787681" y="0"/>
                </a:lnTo>
                <a:lnTo>
                  <a:pt x="3787681" y="3553533"/>
                </a:lnTo>
                <a:lnTo>
                  <a:pt x="0" y="3553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5963" y="226736"/>
            <a:ext cx="13933039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b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Чек-лист проверки соблюдения законодательства о ПД операторами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4508" y="2399094"/>
            <a:ext cx="11734800" cy="2744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Центром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разработан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чек-лист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который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поможет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операторам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подготовиться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к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проводимым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Центром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плановым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или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внеплановым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проверкам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в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целом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оценить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в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какой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степени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организация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соблюла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989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законодательство</a:t>
            </a:r>
            <a:r>
              <a:rPr lang="en-US" sz="2989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о ПД.</a:t>
            </a:r>
          </a:p>
          <a:p>
            <a:pPr algn="ctr">
              <a:lnSpc>
                <a:spcPts val="3587"/>
              </a:lnSpc>
            </a:pPr>
            <a:endParaRPr lang="en-US" sz="2989" b="1" dirty="0"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  <a:p>
            <a:pPr algn="ctr">
              <a:lnSpc>
                <a:spcPts val="3587"/>
              </a:lnSpc>
            </a:pPr>
            <a:endParaRPr lang="en-US" sz="2989" b="1" dirty="0"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87649" y="6449183"/>
            <a:ext cx="8136718" cy="2744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Предлагаемый к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изучению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перечень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вопросов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и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необходимых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документов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даст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возможность</a:t>
            </a:r>
            <a:r>
              <a:rPr lang="en-US" sz="2989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провести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операторам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внутренний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аудит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бизнес-процессов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,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где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осуществляется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обработка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персональных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данных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, и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будет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способствовать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профилактике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нарушений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в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этой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 </a:t>
            </a:r>
            <a:r>
              <a:rPr lang="en-US" sz="2989" i="1" dirty="0" err="1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сфере</a:t>
            </a:r>
            <a:r>
              <a:rPr lang="en-US" sz="2989" i="1" dirty="0">
                <a:latin typeface="Times New Roman" panose="02020603050405020304" pitchFamily="18" charset="0"/>
                <a:ea typeface="Open Sans Italics"/>
                <a:cs typeface="Times New Roman" panose="02020603050405020304" pitchFamily="18" charset="0"/>
                <a:sym typeface="Open Sans Italics"/>
              </a:rPr>
              <a:t>.</a:t>
            </a:r>
          </a:p>
        </p:txBody>
      </p:sp>
      <p:sp>
        <p:nvSpPr>
          <p:cNvPr id="9" name="Freeform 5"/>
          <p:cNvSpPr/>
          <p:nvPr/>
        </p:nvSpPr>
        <p:spPr>
          <a:xfrm>
            <a:off x="12778665" y="2224108"/>
            <a:ext cx="3788643" cy="3741359"/>
          </a:xfrm>
          <a:custGeom>
            <a:avLst/>
            <a:gdLst/>
            <a:ahLst/>
            <a:cxnLst/>
            <a:rect l="l" t="t" r="r" b="b"/>
            <a:pathLst>
              <a:path w="3788643" h="3741359">
                <a:moveTo>
                  <a:pt x="0" y="0"/>
                </a:moveTo>
                <a:lnTo>
                  <a:pt x="3788643" y="0"/>
                </a:lnTo>
                <a:lnTo>
                  <a:pt x="3788643" y="3741359"/>
                </a:lnTo>
                <a:lnTo>
                  <a:pt x="0" y="3741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6627" t="-87462" r="-119825" b="-123802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598497" y="1953261"/>
            <a:ext cx="11766824" cy="434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8"/>
              </a:lnSpc>
            </a:pPr>
            <a:r>
              <a:rPr lang="en-US" sz="9548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БЛАГОДАРЮ ЗА ВНИМАНИЕ!</a:t>
            </a:r>
          </a:p>
          <a:p>
            <a:pPr algn="ctr">
              <a:lnSpc>
                <a:spcPts val="11458"/>
              </a:lnSpc>
            </a:pPr>
            <a:endParaRPr lang="en-US" sz="9548" b="1" dirty="0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09CAF5-F44D-0792-FCD3-F3305B38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00" t="27777" r="21250" b="39631"/>
          <a:stretch>
            <a:fillRect/>
          </a:stretch>
        </p:blipFill>
        <p:spPr>
          <a:xfrm>
            <a:off x="685800" y="1559314"/>
            <a:ext cx="6151266" cy="601457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9E079EB-8934-234C-3A7C-B57AFC1E7DD4}"/>
              </a:ext>
            </a:extLst>
          </p:cNvPr>
          <p:cNvSpPr txBox="1"/>
          <p:nvPr/>
        </p:nvSpPr>
        <p:spPr>
          <a:xfrm>
            <a:off x="9144000" y="8084744"/>
            <a:ext cx="2914650" cy="2753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989" dirty="0">
                <a:solidFill>
                  <a:srgbClr val="728B00"/>
                </a:solidFill>
                <a:latin typeface="Open Sans"/>
                <a:ea typeface="Open Sans"/>
                <a:cs typeface="Open Sans"/>
                <a:sym typeface="Open Sans"/>
              </a:rPr>
              <a:t>QR-</a:t>
            </a:r>
            <a:r>
              <a:rPr lang="ru-RU" sz="2989" dirty="0">
                <a:solidFill>
                  <a:srgbClr val="728B00"/>
                </a:solidFill>
                <a:latin typeface="Open Sans"/>
                <a:ea typeface="Open Sans"/>
                <a:cs typeface="Open Sans"/>
                <a:sym typeface="Open Sans"/>
              </a:rPr>
              <a:t>код со ссылкой на данную презентацию</a:t>
            </a:r>
            <a:endParaRPr lang="en-US" sz="2989" b="1" dirty="0">
              <a:solidFill>
                <a:srgbClr val="728B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587"/>
              </a:lnSpc>
            </a:pPr>
            <a:endParaRPr lang="en-US" sz="2989" b="1" dirty="0">
              <a:solidFill>
                <a:srgbClr val="728B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587"/>
              </a:lnSpc>
            </a:pPr>
            <a:endParaRPr lang="en-US" sz="2989" b="1" dirty="0">
              <a:solidFill>
                <a:srgbClr val="728B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7AD476A-3EDF-F4B9-7F2C-85014141605A}"/>
              </a:ext>
            </a:extLst>
          </p:cNvPr>
          <p:cNvSpPr/>
          <p:nvPr/>
        </p:nvSpPr>
        <p:spPr>
          <a:xfrm rot="-2700000">
            <a:off x="6939015" y="4752240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97111" y="612924"/>
            <a:ext cx="12893777" cy="1973965"/>
            <a:chOff x="0" y="0"/>
            <a:chExt cx="1824025" cy="551747"/>
          </a:xfrm>
          <a:solidFill>
            <a:srgbClr val="98C9E0">
              <a:alpha val="43000"/>
            </a:srgb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824025" cy="551747"/>
            </a:xfrm>
            <a:custGeom>
              <a:avLst/>
              <a:gdLst/>
              <a:ahLst/>
              <a:cxnLst/>
              <a:rect l="l" t="t" r="r" b="b"/>
              <a:pathLst>
                <a:path w="1824025" h="551747">
                  <a:moveTo>
                    <a:pt x="19922" y="0"/>
                  </a:moveTo>
                  <a:lnTo>
                    <a:pt x="1804103" y="0"/>
                  </a:lnTo>
                  <a:cubicBezTo>
                    <a:pt x="1815106" y="0"/>
                    <a:pt x="1824025" y="8919"/>
                    <a:pt x="1824025" y="19922"/>
                  </a:cubicBezTo>
                  <a:lnTo>
                    <a:pt x="1824025" y="531825"/>
                  </a:lnTo>
                  <a:cubicBezTo>
                    <a:pt x="1824025" y="542827"/>
                    <a:pt x="1815106" y="551747"/>
                    <a:pt x="1804103" y="551747"/>
                  </a:cubicBezTo>
                  <a:lnTo>
                    <a:pt x="19922" y="551747"/>
                  </a:lnTo>
                  <a:cubicBezTo>
                    <a:pt x="8919" y="551747"/>
                    <a:pt x="0" y="542827"/>
                    <a:pt x="0" y="531825"/>
                  </a:cubicBezTo>
                  <a:lnTo>
                    <a:pt x="0" y="19922"/>
                  </a:lnTo>
                  <a:cubicBezTo>
                    <a:pt x="0" y="8919"/>
                    <a:pt x="8919" y="0"/>
                    <a:pt x="19922" y="0"/>
                  </a:cubicBezTo>
                  <a:close/>
                </a:path>
              </a:pathLst>
            </a:cu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824025" cy="551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9644311">
            <a:off x="2181421" y="203102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7" y="0"/>
                </a:lnTo>
                <a:lnTo>
                  <a:pt x="1497707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7224" y="5600700"/>
            <a:ext cx="4632576" cy="3086100"/>
          </a:xfrm>
          <a:prstGeom prst="roundRect">
            <a:avLst/>
          </a:prstGeom>
          <a:solidFill>
            <a:srgbClr val="98C9E0">
              <a:alpha val="47000"/>
            </a:srgbClr>
          </a:solidFill>
        </p:spPr>
        <p:txBody>
          <a:bodyPr/>
          <a:lstStyle/>
          <a:p>
            <a:endParaRPr lang="ru-BY"/>
          </a:p>
        </p:txBody>
      </p:sp>
      <p:sp>
        <p:nvSpPr>
          <p:cNvPr id="15" name="TextBox 15"/>
          <p:cNvSpPr txBox="1"/>
          <p:nvPr/>
        </p:nvSpPr>
        <p:spPr>
          <a:xfrm>
            <a:off x="2833886" y="1028713"/>
            <a:ext cx="1262022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Меры</a:t>
            </a:r>
            <a:r>
              <a:rPr lang="en-US" sz="4000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по</a:t>
            </a:r>
            <a:r>
              <a:rPr lang="en-US" sz="4000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обеспечению</a:t>
            </a:r>
            <a:r>
              <a:rPr lang="en-US" sz="4000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endParaRPr lang="ru-RU" sz="4000" dirty="0">
              <a:solidFill>
                <a:srgbClr val="000000"/>
              </a:solidFill>
              <a:latin typeface="Bungee"/>
              <a:ea typeface="Bungee"/>
              <a:cs typeface="Bungee"/>
              <a:sym typeface="Bungee"/>
            </a:endParaRPr>
          </a:p>
          <a:p>
            <a:pPr algn="ctr"/>
            <a:r>
              <a:rPr lang="en-US" sz="4000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защиты</a:t>
            </a:r>
            <a:r>
              <a:rPr lang="en-US" sz="4000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персональных</a:t>
            </a:r>
            <a:r>
              <a:rPr lang="en-US" sz="4000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данных</a:t>
            </a:r>
            <a:endParaRPr lang="en-US" sz="4000" dirty="0">
              <a:solidFill>
                <a:srgbClr val="000000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88822" y="5600699"/>
            <a:ext cx="5048250" cy="3086100"/>
          </a:xfrm>
          <a:prstGeom prst="roundRect">
            <a:avLst/>
          </a:prstGeom>
          <a:solidFill>
            <a:srgbClr val="98C9E0">
              <a:alpha val="47000"/>
            </a:srgbClr>
          </a:solidFill>
        </p:spPr>
      </p:sp>
      <p:sp>
        <p:nvSpPr>
          <p:cNvPr id="20" name="Freeform 20"/>
          <p:cNvSpPr/>
          <p:nvPr/>
        </p:nvSpPr>
        <p:spPr>
          <a:xfrm>
            <a:off x="12406094" y="5624512"/>
            <a:ext cx="5048250" cy="3086100"/>
          </a:xfrm>
          <a:prstGeom prst="roundRect">
            <a:avLst/>
          </a:prstGeom>
          <a:solidFill>
            <a:srgbClr val="98C9E0">
              <a:alpha val="47000"/>
            </a:srgbClr>
          </a:solidFill>
        </p:spPr>
      </p:sp>
      <p:sp>
        <p:nvSpPr>
          <p:cNvPr id="22" name="TextBox 22"/>
          <p:cNvSpPr txBox="1"/>
          <p:nvPr/>
        </p:nvSpPr>
        <p:spPr>
          <a:xfrm>
            <a:off x="7467600" y="6652440"/>
            <a:ext cx="375285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Обязательные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(п.3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17 </a:t>
            </a:r>
            <a:r>
              <a:rPr lang="en-US" sz="3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Закона</a:t>
            </a:r>
            <a:r>
              <a:rPr lang="en-US" sz="3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87224" y="6590481"/>
            <a:ext cx="440397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Общая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обязанность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принятию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мер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3000"/>
              </a:lnSpc>
            </a:pP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(п. 1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17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Закона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89385" y="6652440"/>
            <a:ext cx="4101888" cy="1101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1"/>
              </a:lnSpc>
            </a:pPr>
            <a:r>
              <a:rPr lang="en-US" sz="23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Предусмотренные</a:t>
            </a:r>
            <a:r>
              <a:rPr lang="en-US" sz="238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подпунктами</a:t>
            </a:r>
            <a:r>
              <a:rPr lang="en-US" sz="238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3.5 и 3.6 </a:t>
            </a:r>
            <a:r>
              <a:rPr lang="en-US" sz="23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пункта</a:t>
            </a:r>
            <a:r>
              <a:rPr lang="en-US" sz="238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 </a:t>
            </a:r>
            <a:r>
              <a:rPr lang="en-US" sz="23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Указа</a:t>
            </a:r>
            <a:r>
              <a:rPr lang="en-US" sz="238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№ 422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47356" y="3199432"/>
            <a:ext cx="4288862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*</a:t>
            </a:r>
            <a:r>
              <a:rPr lang="en-US" sz="2700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-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Республики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Беларусь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7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мая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2021 г. </a:t>
            </a:r>
            <a:br>
              <a:rPr lang="ru-RU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</a:b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№ 99-З “О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защите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700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”</a:t>
            </a:r>
          </a:p>
          <a:p>
            <a:pPr algn="ctr">
              <a:lnSpc>
                <a:spcPts val="3240"/>
              </a:lnSpc>
            </a:pPr>
            <a:endParaRPr lang="en-US" sz="2700" dirty="0"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7779" y="3019877"/>
            <a:ext cx="5128652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*</a:t>
            </a:r>
            <a:r>
              <a:rPr lang="en-US" sz="2699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Указ</a:t>
            </a:r>
            <a:r>
              <a:rPr lang="en-US" sz="2699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№ 422 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-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Указ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Президента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Республики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Беларусь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28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октября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2021 г. № 422 “О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мерах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совершенствованию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защиты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99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699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”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88EC9F2-6267-DEE4-B857-CF24BD4A75D6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9144000" y="2586889"/>
            <a:ext cx="68947" cy="301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814008D4-6745-416D-B0D7-2E175640C923}"/>
              </a:ext>
            </a:extLst>
          </p:cNvPr>
          <p:cNvCxnSpPr>
            <a:stCxn id="6" idx="2"/>
            <a:endCxn id="13" idx="0"/>
          </p:cNvCxnSpPr>
          <p:nvPr/>
        </p:nvCxnSpPr>
        <p:spPr>
          <a:xfrm flipH="1">
            <a:off x="3703512" y="2586889"/>
            <a:ext cx="5440488" cy="301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1A09866-F89D-08CC-CB5A-8091D4A2EB08}"/>
              </a:ext>
            </a:extLst>
          </p:cNvPr>
          <p:cNvCxnSpPr>
            <a:stCxn id="6" idx="2"/>
            <a:endCxn id="20" idx="0"/>
          </p:cNvCxnSpPr>
          <p:nvPr/>
        </p:nvCxnSpPr>
        <p:spPr>
          <a:xfrm>
            <a:off x="9144000" y="2586889"/>
            <a:ext cx="5786219" cy="3037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3635" y="2494421"/>
            <a:ext cx="15203227" cy="3350898"/>
            <a:chOff x="0" y="0"/>
            <a:chExt cx="2649285" cy="775353"/>
          </a:xfrm>
          <a:solidFill>
            <a:srgbClr val="98C9E0">
              <a:alpha val="14000"/>
            </a:srgb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649285" cy="775353"/>
            </a:xfrm>
            <a:custGeom>
              <a:avLst/>
              <a:gdLst/>
              <a:ahLst/>
              <a:cxnLst/>
              <a:rect l="l" t="t" r="r" b="b"/>
              <a:pathLst>
                <a:path w="2649285" h="775353">
                  <a:moveTo>
                    <a:pt x="20285" y="0"/>
                  </a:moveTo>
                  <a:lnTo>
                    <a:pt x="2628999" y="0"/>
                  </a:lnTo>
                  <a:cubicBezTo>
                    <a:pt x="2640203" y="0"/>
                    <a:pt x="2649285" y="9082"/>
                    <a:pt x="2649285" y="20285"/>
                  </a:cubicBezTo>
                  <a:lnTo>
                    <a:pt x="2649285" y="755067"/>
                  </a:lnTo>
                  <a:cubicBezTo>
                    <a:pt x="2649285" y="766271"/>
                    <a:pt x="2640203" y="775353"/>
                    <a:pt x="2628999" y="775353"/>
                  </a:cubicBezTo>
                  <a:lnTo>
                    <a:pt x="20285" y="775353"/>
                  </a:lnTo>
                  <a:cubicBezTo>
                    <a:pt x="9082" y="775353"/>
                    <a:pt x="0" y="766271"/>
                    <a:pt x="0" y="755067"/>
                  </a:cubicBezTo>
                  <a:lnTo>
                    <a:pt x="0" y="20285"/>
                  </a:lnTo>
                  <a:cubicBezTo>
                    <a:pt x="0" y="9082"/>
                    <a:pt x="9082" y="0"/>
                    <a:pt x="20285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49285" cy="7753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34986" y="7604856"/>
            <a:ext cx="3692701" cy="2182051"/>
          </a:xfrm>
          <a:custGeom>
            <a:avLst/>
            <a:gdLst/>
            <a:ahLst/>
            <a:cxnLst/>
            <a:rect l="l" t="t" r="r" b="b"/>
            <a:pathLst>
              <a:path w="3692701" h="2182051">
                <a:moveTo>
                  <a:pt x="0" y="0"/>
                </a:moveTo>
                <a:lnTo>
                  <a:pt x="3692701" y="0"/>
                </a:lnTo>
                <a:lnTo>
                  <a:pt x="3692701" y="2182050"/>
                </a:lnTo>
                <a:lnTo>
                  <a:pt x="0" y="21820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16101" y="-863759"/>
            <a:ext cx="4609246" cy="4114800"/>
          </a:xfrm>
          <a:custGeom>
            <a:avLst/>
            <a:gdLst/>
            <a:ahLst/>
            <a:cxnLst/>
            <a:rect l="l" t="t" r="r" b="b"/>
            <a:pathLst>
              <a:path w="4609246" h="4114800">
                <a:moveTo>
                  <a:pt x="0" y="0"/>
                </a:moveTo>
                <a:lnTo>
                  <a:pt x="4609247" y="0"/>
                </a:lnTo>
                <a:lnTo>
                  <a:pt x="4609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83733" y="2999270"/>
            <a:ext cx="14483029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“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Оператор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уполномоченное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лицо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обязан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принимать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правовые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организационные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технические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меры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обеспечению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защиты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персональных</a:t>
            </a:r>
            <a:r>
              <a:rPr lang="en-US" sz="30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latin typeface="Open Sans Bold"/>
                <a:ea typeface="Open Sans Bold"/>
                <a:cs typeface="Open Sans Bold"/>
                <a:sym typeface="Open Sans Bold"/>
              </a:rPr>
              <a:t>данных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несанкционированного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или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случайного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доступа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к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ним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изменения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блокирования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копирования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распространения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предоставления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удаления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персональных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данных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, а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также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иных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неправомерных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действий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отношении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персональных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latin typeface="Open Sans"/>
                <a:ea typeface="Open Sans"/>
                <a:cs typeface="Open Sans"/>
                <a:sym typeface="Open Sans"/>
              </a:rPr>
              <a:t>данных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903946" y="6492903"/>
            <a:ext cx="12712854" cy="2223906"/>
            <a:chOff x="0" y="0"/>
            <a:chExt cx="2660271" cy="465371"/>
          </a:xfrm>
          <a:solidFill>
            <a:srgbClr val="98C9E0">
              <a:alpha val="14000"/>
            </a:srgbClr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0271" cy="465371"/>
            </a:xfrm>
            <a:custGeom>
              <a:avLst/>
              <a:gdLst/>
              <a:ahLst/>
              <a:cxnLst/>
              <a:rect l="l" t="t" r="r" b="b"/>
              <a:pathLst>
                <a:path w="2660271" h="465371">
                  <a:moveTo>
                    <a:pt x="18270" y="0"/>
                  </a:moveTo>
                  <a:lnTo>
                    <a:pt x="2642001" y="0"/>
                  </a:lnTo>
                  <a:cubicBezTo>
                    <a:pt x="2652091" y="0"/>
                    <a:pt x="2660271" y="8180"/>
                    <a:pt x="2660271" y="18270"/>
                  </a:cubicBezTo>
                  <a:lnTo>
                    <a:pt x="2660271" y="447101"/>
                  </a:lnTo>
                  <a:cubicBezTo>
                    <a:pt x="2660271" y="457191"/>
                    <a:pt x="2652091" y="465371"/>
                    <a:pt x="2642001" y="465371"/>
                  </a:cubicBezTo>
                  <a:lnTo>
                    <a:pt x="18270" y="465371"/>
                  </a:lnTo>
                  <a:cubicBezTo>
                    <a:pt x="13424" y="465371"/>
                    <a:pt x="8777" y="463446"/>
                    <a:pt x="5351" y="460020"/>
                  </a:cubicBezTo>
                  <a:cubicBezTo>
                    <a:pt x="1925" y="456594"/>
                    <a:pt x="0" y="451947"/>
                    <a:pt x="0" y="447101"/>
                  </a:cubicBezTo>
                  <a:lnTo>
                    <a:pt x="0" y="18270"/>
                  </a:lnTo>
                  <a:cubicBezTo>
                    <a:pt x="0" y="8180"/>
                    <a:pt x="8180" y="0"/>
                    <a:pt x="18270" y="0"/>
                  </a:cubicBezTo>
                  <a:close/>
                </a:path>
              </a:pathLst>
            </a:custGeom>
            <a:grpFill/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660271" cy="46537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29379" y="6471975"/>
            <a:ext cx="647022" cy="2196681"/>
          </a:xfrm>
          <a:custGeom>
            <a:avLst/>
            <a:gdLst/>
            <a:ahLst/>
            <a:cxnLst/>
            <a:rect l="l" t="t" r="r" b="b"/>
            <a:pathLst>
              <a:path w="647022" h="2196681">
                <a:moveTo>
                  <a:pt x="0" y="0"/>
                </a:moveTo>
                <a:lnTo>
                  <a:pt x="647022" y="0"/>
                </a:lnTo>
                <a:lnTo>
                  <a:pt x="647022" y="2196681"/>
                </a:lnTo>
                <a:lnTo>
                  <a:pt x="0" y="2196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81336" y="625544"/>
            <a:ext cx="13206917" cy="1427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6"/>
              </a:lnSpc>
            </a:pP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Меры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обеспечению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защиты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персональных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данных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(</a:t>
            </a: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пункт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1 </a:t>
            </a:r>
          </a:p>
          <a:p>
            <a:pPr algn="ctr">
              <a:lnSpc>
                <a:spcPts val="3716"/>
              </a:lnSpc>
            </a:pP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статьи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 17 </a:t>
            </a:r>
            <a:r>
              <a:rPr lang="en-US" sz="3716" b="1" dirty="0" err="1">
                <a:latin typeface="Open Sans Bold"/>
                <a:ea typeface="Open Sans Bold"/>
                <a:cs typeface="Open Sans Bold"/>
                <a:sym typeface="Open Sans Bold"/>
              </a:rPr>
              <a:t>Закона</a:t>
            </a:r>
            <a:r>
              <a:rPr lang="en-US" sz="3716" b="1" dirty="0"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02175" y="6903787"/>
            <a:ext cx="11262108" cy="140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702" b="1" dirty="0" err="1">
                <a:latin typeface="Open Sans Bold"/>
                <a:ea typeface="Open Sans Bold"/>
                <a:cs typeface="Open Sans Bold"/>
                <a:sym typeface="Open Sans Bold"/>
              </a:rPr>
              <a:t>Конкретный</a:t>
            </a:r>
            <a:r>
              <a:rPr lang="en-US" sz="2702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2" b="1" dirty="0" err="1">
                <a:latin typeface="Open Sans Bold"/>
                <a:ea typeface="Open Sans Bold"/>
                <a:cs typeface="Open Sans Bold"/>
                <a:sym typeface="Open Sans Bold"/>
              </a:rPr>
              <a:t>перечень</a:t>
            </a:r>
            <a:r>
              <a:rPr lang="en-US" sz="2702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2" b="1" dirty="0" err="1">
                <a:latin typeface="Open Sans Bold"/>
                <a:ea typeface="Open Sans Bold"/>
                <a:cs typeface="Open Sans Bold"/>
                <a:sym typeface="Open Sans Bold"/>
              </a:rPr>
              <a:t>таких</a:t>
            </a:r>
            <a:r>
              <a:rPr lang="en-US" sz="2702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2" b="1" dirty="0" err="1">
                <a:latin typeface="Open Sans Bold"/>
                <a:ea typeface="Open Sans Bold"/>
                <a:cs typeface="Open Sans Bold"/>
                <a:sym typeface="Open Sans Bold"/>
              </a:rPr>
              <a:t>мер</a:t>
            </a:r>
            <a:r>
              <a:rPr lang="en-US" sz="2702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2" b="1" dirty="0" err="1">
                <a:latin typeface="Open Sans Bold"/>
                <a:ea typeface="Open Sans Bold"/>
                <a:cs typeface="Open Sans Bold"/>
                <a:sym typeface="Open Sans Bold"/>
              </a:rPr>
              <a:t>не</a:t>
            </a:r>
            <a:r>
              <a:rPr lang="en-US" sz="2702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2" b="1" dirty="0" err="1">
                <a:latin typeface="Open Sans Bold"/>
                <a:ea typeface="Open Sans Bold"/>
                <a:cs typeface="Open Sans Bold"/>
                <a:sym typeface="Open Sans Bold"/>
              </a:rPr>
              <a:t>определен</a:t>
            </a:r>
            <a:r>
              <a:rPr lang="en-US" sz="2702" b="1" dirty="0"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ctr">
              <a:lnSpc>
                <a:spcPts val="2702"/>
              </a:lnSpc>
            </a:pP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С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учетом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пункта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2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статьи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17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Закона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их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перечень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устанавливается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оператором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самостоятельно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исходя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из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специфики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своей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деятельности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процессов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обработке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персональных</a:t>
            </a:r>
            <a:r>
              <a:rPr lang="en-US" sz="270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2" dirty="0" err="1">
                <a:latin typeface="Open Sans"/>
                <a:ea typeface="Open Sans"/>
                <a:cs typeface="Open Sans"/>
                <a:sym typeface="Open Sans"/>
              </a:rPr>
              <a:t>данных</a:t>
            </a:r>
            <a:endParaRPr lang="en-US" sz="2702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74440" y="1053119"/>
            <a:ext cx="4815990" cy="8229600"/>
            <a:chOff x="0" y="0"/>
            <a:chExt cx="25630614" cy="43797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30614" cy="43797792"/>
            </a:xfrm>
            <a:custGeom>
              <a:avLst/>
              <a:gdLst/>
              <a:ahLst/>
              <a:cxnLst/>
              <a:rect l="l" t="t" r="r" b="b"/>
              <a:pathLst>
                <a:path w="25630614" h="43797792">
                  <a:moveTo>
                    <a:pt x="48226" y="0"/>
                  </a:moveTo>
                  <a:lnTo>
                    <a:pt x="25582387" y="0"/>
                  </a:lnTo>
                  <a:cubicBezTo>
                    <a:pt x="25595177" y="0"/>
                    <a:pt x="25607445" y="5081"/>
                    <a:pt x="25616489" y="14125"/>
                  </a:cubicBezTo>
                  <a:cubicBezTo>
                    <a:pt x="25625534" y="23169"/>
                    <a:pt x="25630614" y="35436"/>
                    <a:pt x="25630614" y="48226"/>
                  </a:cubicBezTo>
                  <a:lnTo>
                    <a:pt x="25630614" y="43749565"/>
                  </a:lnTo>
                  <a:cubicBezTo>
                    <a:pt x="25630614" y="43776199"/>
                    <a:pt x="25609023" y="43797792"/>
                    <a:pt x="25582387" y="43797792"/>
                  </a:cubicBezTo>
                  <a:lnTo>
                    <a:pt x="48226" y="43797792"/>
                  </a:lnTo>
                  <a:cubicBezTo>
                    <a:pt x="21592" y="43797792"/>
                    <a:pt x="0" y="43776199"/>
                    <a:pt x="0" y="43749565"/>
                  </a:cubicBezTo>
                  <a:lnTo>
                    <a:pt x="0" y="48226"/>
                  </a:lnTo>
                  <a:cubicBezTo>
                    <a:pt x="0" y="21592"/>
                    <a:pt x="21592" y="0"/>
                    <a:pt x="48226" y="0"/>
                  </a:cubicBezTo>
                  <a:close/>
                </a:path>
              </a:pathLst>
            </a:custGeom>
            <a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 l="-14002" r="-1400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46823" y="4078664"/>
            <a:ext cx="5951207" cy="1622448"/>
          </a:xfrm>
          <a:custGeom>
            <a:avLst/>
            <a:gdLst/>
            <a:ahLst/>
            <a:cxnLst/>
            <a:rect l="l" t="t" r="r" b="b"/>
            <a:pathLst>
              <a:path w="891707" h="641581">
                <a:moveTo>
                  <a:pt x="71533" y="0"/>
                </a:moveTo>
                <a:lnTo>
                  <a:pt x="820173" y="0"/>
                </a:lnTo>
                <a:cubicBezTo>
                  <a:pt x="839145" y="0"/>
                  <a:pt x="857340" y="7537"/>
                  <a:pt x="870755" y="20952"/>
                </a:cubicBezTo>
                <a:cubicBezTo>
                  <a:pt x="884170" y="34367"/>
                  <a:pt x="891707" y="52561"/>
                  <a:pt x="891707" y="71533"/>
                </a:cubicBezTo>
                <a:lnTo>
                  <a:pt x="891707" y="570048"/>
                </a:lnTo>
                <a:cubicBezTo>
                  <a:pt x="891707" y="609555"/>
                  <a:pt x="859680" y="641581"/>
                  <a:pt x="820173" y="641581"/>
                </a:cubicBezTo>
                <a:lnTo>
                  <a:pt x="71533" y="641581"/>
                </a:lnTo>
                <a:cubicBezTo>
                  <a:pt x="52561" y="641581"/>
                  <a:pt x="34367" y="634045"/>
                  <a:pt x="20952" y="620630"/>
                </a:cubicBezTo>
                <a:cubicBezTo>
                  <a:pt x="7537" y="607215"/>
                  <a:pt x="0" y="589020"/>
                  <a:pt x="0" y="570048"/>
                </a:cubicBezTo>
                <a:lnTo>
                  <a:pt x="0" y="71533"/>
                </a:lnTo>
                <a:cubicBezTo>
                  <a:pt x="0" y="52561"/>
                  <a:pt x="7537" y="34367"/>
                  <a:pt x="20952" y="20952"/>
                </a:cubicBezTo>
                <a:cubicBezTo>
                  <a:pt x="34367" y="7537"/>
                  <a:pt x="52561" y="0"/>
                  <a:pt x="71533" y="0"/>
                </a:cubicBezTo>
                <a:close/>
              </a:path>
            </a:pathLst>
          </a:custGeom>
          <a:solidFill>
            <a:srgbClr val="98C9E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Freeform 8"/>
          <p:cNvSpPr/>
          <p:nvPr/>
        </p:nvSpPr>
        <p:spPr>
          <a:xfrm>
            <a:off x="449592" y="2054085"/>
            <a:ext cx="5951208" cy="1622448"/>
          </a:xfrm>
          <a:custGeom>
            <a:avLst/>
            <a:gdLst/>
            <a:ahLst/>
            <a:cxnLst/>
            <a:rect l="l" t="t" r="r" b="b"/>
            <a:pathLst>
              <a:path w="909844" h="641581">
                <a:moveTo>
                  <a:pt x="70107" y="0"/>
                </a:moveTo>
                <a:lnTo>
                  <a:pt x="839737" y="0"/>
                </a:lnTo>
                <a:cubicBezTo>
                  <a:pt x="858331" y="0"/>
                  <a:pt x="876163" y="7386"/>
                  <a:pt x="889310" y="20534"/>
                </a:cubicBezTo>
                <a:cubicBezTo>
                  <a:pt x="902458" y="33682"/>
                  <a:pt x="909844" y="51514"/>
                  <a:pt x="909844" y="70107"/>
                </a:cubicBezTo>
                <a:lnTo>
                  <a:pt x="909844" y="571474"/>
                </a:lnTo>
                <a:cubicBezTo>
                  <a:pt x="909844" y="610193"/>
                  <a:pt x="878456" y="641581"/>
                  <a:pt x="839737" y="641581"/>
                </a:cubicBezTo>
                <a:lnTo>
                  <a:pt x="70107" y="641581"/>
                </a:lnTo>
                <a:cubicBezTo>
                  <a:pt x="51514" y="641581"/>
                  <a:pt x="33682" y="634195"/>
                  <a:pt x="20534" y="621047"/>
                </a:cubicBezTo>
                <a:cubicBezTo>
                  <a:pt x="7386" y="607900"/>
                  <a:pt x="0" y="590068"/>
                  <a:pt x="0" y="571474"/>
                </a:cubicBezTo>
                <a:lnTo>
                  <a:pt x="0" y="70107"/>
                </a:lnTo>
                <a:cubicBezTo>
                  <a:pt x="0" y="51514"/>
                  <a:pt x="7386" y="33682"/>
                  <a:pt x="20534" y="20534"/>
                </a:cubicBezTo>
                <a:cubicBezTo>
                  <a:pt x="33682" y="7386"/>
                  <a:pt x="51514" y="0"/>
                  <a:pt x="70107" y="0"/>
                </a:cubicBezTo>
                <a:close/>
              </a:path>
            </a:pathLst>
          </a:custGeom>
          <a:solidFill>
            <a:srgbClr val="98C9E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1" name="Freeform 11"/>
          <p:cNvSpPr/>
          <p:nvPr/>
        </p:nvSpPr>
        <p:spPr>
          <a:xfrm>
            <a:off x="2271696" y="6041240"/>
            <a:ext cx="8839200" cy="1240972"/>
          </a:xfrm>
          <a:custGeom>
            <a:avLst/>
            <a:gdLst/>
            <a:ahLst/>
            <a:cxnLst/>
            <a:rect l="l" t="t" r="r" b="b"/>
            <a:pathLst>
              <a:path w="1046986" h="641581">
                <a:moveTo>
                  <a:pt x="60924" y="0"/>
                </a:moveTo>
                <a:lnTo>
                  <a:pt x="986062" y="0"/>
                </a:lnTo>
                <a:cubicBezTo>
                  <a:pt x="1019709" y="0"/>
                  <a:pt x="1046986" y="27277"/>
                  <a:pt x="1046986" y="60924"/>
                </a:cubicBezTo>
                <a:lnTo>
                  <a:pt x="1046986" y="580657"/>
                </a:lnTo>
                <a:cubicBezTo>
                  <a:pt x="1046986" y="596815"/>
                  <a:pt x="1040567" y="612312"/>
                  <a:pt x="1029142" y="623737"/>
                </a:cubicBezTo>
                <a:cubicBezTo>
                  <a:pt x="1017716" y="635163"/>
                  <a:pt x="1002220" y="641581"/>
                  <a:pt x="986062" y="641581"/>
                </a:cubicBezTo>
                <a:lnTo>
                  <a:pt x="60924" y="641581"/>
                </a:lnTo>
                <a:cubicBezTo>
                  <a:pt x="44766" y="641581"/>
                  <a:pt x="29270" y="635163"/>
                  <a:pt x="17844" y="623737"/>
                </a:cubicBezTo>
                <a:cubicBezTo>
                  <a:pt x="6419" y="612312"/>
                  <a:pt x="0" y="596815"/>
                  <a:pt x="0" y="580657"/>
                </a:cubicBezTo>
                <a:lnTo>
                  <a:pt x="0" y="60924"/>
                </a:lnTo>
                <a:cubicBezTo>
                  <a:pt x="0" y="44766"/>
                  <a:pt x="6419" y="29270"/>
                  <a:pt x="17844" y="17844"/>
                </a:cubicBezTo>
                <a:cubicBezTo>
                  <a:pt x="29270" y="6419"/>
                  <a:pt x="44766" y="0"/>
                  <a:pt x="60924" y="0"/>
                </a:cubicBezTo>
                <a:close/>
              </a:path>
            </a:pathLst>
          </a:custGeom>
          <a:solidFill>
            <a:srgbClr val="98C9E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4" name="Freeform 14"/>
          <p:cNvSpPr/>
          <p:nvPr/>
        </p:nvSpPr>
        <p:spPr>
          <a:xfrm>
            <a:off x="6781800" y="2016359"/>
            <a:ext cx="5661986" cy="1622448"/>
          </a:xfrm>
          <a:custGeom>
            <a:avLst/>
            <a:gdLst/>
            <a:ahLst/>
            <a:cxnLst/>
            <a:rect l="l" t="t" r="r" b="b"/>
            <a:pathLst>
              <a:path w="891707" h="641581">
                <a:moveTo>
                  <a:pt x="71533" y="0"/>
                </a:moveTo>
                <a:lnTo>
                  <a:pt x="820173" y="0"/>
                </a:lnTo>
                <a:cubicBezTo>
                  <a:pt x="839145" y="0"/>
                  <a:pt x="857340" y="7537"/>
                  <a:pt x="870755" y="20952"/>
                </a:cubicBezTo>
                <a:cubicBezTo>
                  <a:pt x="884170" y="34367"/>
                  <a:pt x="891707" y="52561"/>
                  <a:pt x="891707" y="71533"/>
                </a:cubicBezTo>
                <a:lnTo>
                  <a:pt x="891707" y="570048"/>
                </a:lnTo>
                <a:cubicBezTo>
                  <a:pt x="891707" y="609555"/>
                  <a:pt x="859680" y="641581"/>
                  <a:pt x="820173" y="641581"/>
                </a:cubicBezTo>
                <a:lnTo>
                  <a:pt x="71533" y="641581"/>
                </a:lnTo>
                <a:cubicBezTo>
                  <a:pt x="52561" y="641581"/>
                  <a:pt x="34367" y="634045"/>
                  <a:pt x="20952" y="620630"/>
                </a:cubicBezTo>
                <a:cubicBezTo>
                  <a:pt x="7537" y="607215"/>
                  <a:pt x="0" y="589020"/>
                  <a:pt x="0" y="570048"/>
                </a:cubicBezTo>
                <a:lnTo>
                  <a:pt x="0" y="71533"/>
                </a:lnTo>
                <a:cubicBezTo>
                  <a:pt x="0" y="52561"/>
                  <a:pt x="7537" y="34367"/>
                  <a:pt x="20952" y="20952"/>
                </a:cubicBezTo>
                <a:cubicBezTo>
                  <a:pt x="34367" y="7537"/>
                  <a:pt x="52561" y="0"/>
                  <a:pt x="71533" y="0"/>
                </a:cubicBezTo>
                <a:close/>
              </a:path>
            </a:pathLst>
          </a:custGeom>
          <a:solidFill>
            <a:srgbClr val="98C9E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6" name="Freeform 16"/>
          <p:cNvSpPr/>
          <p:nvPr/>
        </p:nvSpPr>
        <p:spPr>
          <a:xfrm>
            <a:off x="14294368" y="5849810"/>
            <a:ext cx="3576135" cy="4114800"/>
          </a:xfrm>
          <a:custGeom>
            <a:avLst/>
            <a:gdLst/>
            <a:ahLst/>
            <a:cxnLst/>
            <a:rect l="l" t="t" r="r" b="b"/>
            <a:pathLst>
              <a:path w="3576135" h="4114800">
                <a:moveTo>
                  <a:pt x="0" y="0"/>
                </a:moveTo>
                <a:lnTo>
                  <a:pt x="3576135" y="0"/>
                </a:lnTo>
                <a:lnTo>
                  <a:pt x="3576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72138" y="295938"/>
            <a:ext cx="1263831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17"/>
              </a:lnSpc>
            </a:pP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Обязательные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меры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обеспечению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защиты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(п. 3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. 17 </a:t>
            </a:r>
            <a:r>
              <a:rPr lang="en-US" sz="4514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Закона</a:t>
            </a:r>
            <a:r>
              <a:rPr lang="en-US" sz="4514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6822" y="2443086"/>
            <a:ext cx="595120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Назначение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ответственного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внутренний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контроль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обработкой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(DPO)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33800" y="6312885"/>
            <a:ext cx="565834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Издание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документов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определяющих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отношении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2" name="Freeform 22"/>
          <p:cNvSpPr/>
          <p:nvPr/>
        </p:nvSpPr>
        <p:spPr>
          <a:xfrm rot="516368">
            <a:off x="13106543" y="1411569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1"/>
                </a:lnTo>
                <a:lnTo>
                  <a:pt x="0" y="13969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062017" y="2346682"/>
            <a:ext cx="5079254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Ознакомление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обучение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работников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иных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вопросам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защиты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6763870" y="4078359"/>
            <a:ext cx="5658342" cy="1622449"/>
          </a:xfrm>
          <a:custGeom>
            <a:avLst/>
            <a:gdLst/>
            <a:ahLst/>
            <a:cxnLst/>
            <a:rect l="l" t="t" r="r" b="b"/>
            <a:pathLst>
              <a:path w="891707" h="641581">
                <a:moveTo>
                  <a:pt x="71533" y="0"/>
                </a:moveTo>
                <a:lnTo>
                  <a:pt x="820173" y="0"/>
                </a:lnTo>
                <a:cubicBezTo>
                  <a:pt x="839145" y="0"/>
                  <a:pt x="857340" y="7537"/>
                  <a:pt x="870755" y="20952"/>
                </a:cubicBezTo>
                <a:cubicBezTo>
                  <a:pt x="884170" y="34367"/>
                  <a:pt x="891707" y="52561"/>
                  <a:pt x="891707" y="71533"/>
                </a:cubicBezTo>
                <a:lnTo>
                  <a:pt x="891707" y="570048"/>
                </a:lnTo>
                <a:cubicBezTo>
                  <a:pt x="891707" y="609555"/>
                  <a:pt x="859680" y="641581"/>
                  <a:pt x="820173" y="641581"/>
                </a:cubicBezTo>
                <a:lnTo>
                  <a:pt x="71533" y="641581"/>
                </a:lnTo>
                <a:cubicBezTo>
                  <a:pt x="52561" y="641581"/>
                  <a:pt x="34367" y="634045"/>
                  <a:pt x="20952" y="620630"/>
                </a:cubicBezTo>
                <a:cubicBezTo>
                  <a:pt x="7537" y="607215"/>
                  <a:pt x="0" y="589020"/>
                  <a:pt x="0" y="570048"/>
                </a:cubicBezTo>
                <a:lnTo>
                  <a:pt x="0" y="71533"/>
                </a:lnTo>
                <a:cubicBezTo>
                  <a:pt x="0" y="52561"/>
                  <a:pt x="7537" y="34367"/>
                  <a:pt x="20952" y="20952"/>
                </a:cubicBezTo>
                <a:cubicBezTo>
                  <a:pt x="34367" y="7537"/>
                  <a:pt x="52561" y="0"/>
                  <a:pt x="71533" y="0"/>
                </a:cubicBezTo>
                <a:close/>
              </a:path>
            </a:pathLst>
          </a:custGeom>
          <a:solidFill>
            <a:srgbClr val="98C9E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ru-BY" dirty="0"/>
          </a:p>
        </p:txBody>
      </p:sp>
      <p:sp>
        <p:nvSpPr>
          <p:cNvPr id="27" name="TextBox 27"/>
          <p:cNvSpPr txBox="1"/>
          <p:nvPr/>
        </p:nvSpPr>
        <p:spPr>
          <a:xfrm>
            <a:off x="1701759" y="4331028"/>
            <a:ext cx="317802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Установление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порядка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доступа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к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персональным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данным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959175" y="4338614"/>
            <a:ext cx="526773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Реализация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мер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обеспечению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технической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криптографической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защите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порядке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установленном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ОАЦ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51028" y="7435702"/>
            <a:ext cx="8223886" cy="94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50"/>
              </a:lnSpc>
            </a:pP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+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обеспечение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неограниченного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доступа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в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том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числе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с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использованием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глобальной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компьютерной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сети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Интернет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к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таким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документам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(п. 4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. 17 </a:t>
            </a:r>
            <a:r>
              <a:rPr lang="en-US" sz="2042" b="1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Закона</a:t>
            </a:r>
            <a:r>
              <a:rPr lang="en-US" sz="2042" b="1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338692">
            <a:off x="14742126" y="-1135965"/>
            <a:ext cx="3659328" cy="3266782"/>
          </a:xfrm>
          <a:custGeom>
            <a:avLst/>
            <a:gdLst/>
            <a:ahLst/>
            <a:cxnLst/>
            <a:rect l="l" t="t" r="r" b="b"/>
            <a:pathLst>
              <a:path w="3659328" h="3266782">
                <a:moveTo>
                  <a:pt x="0" y="0"/>
                </a:moveTo>
                <a:lnTo>
                  <a:pt x="3659327" y="0"/>
                </a:lnTo>
                <a:lnTo>
                  <a:pt x="3659327" y="3266781"/>
                </a:lnTo>
                <a:lnTo>
                  <a:pt x="0" y="3266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47165">
            <a:off x="1074396" y="8099618"/>
            <a:ext cx="1497706" cy="1396951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2"/>
                </a:lnTo>
                <a:lnTo>
                  <a:pt x="0" y="139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648733" y="6914307"/>
            <a:ext cx="9759677" cy="2182137"/>
            <a:chOff x="0" y="0"/>
            <a:chExt cx="1847157" cy="413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7157" cy="413000"/>
            </a:xfrm>
            <a:custGeom>
              <a:avLst/>
              <a:gdLst/>
              <a:ahLst/>
              <a:cxnLst/>
              <a:rect l="l" t="t" r="r" b="b"/>
              <a:pathLst>
                <a:path w="1847157" h="413000">
                  <a:moveTo>
                    <a:pt x="23798" y="0"/>
                  </a:moveTo>
                  <a:lnTo>
                    <a:pt x="1823359" y="0"/>
                  </a:lnTo>
                  <a:cubicBezTo>
                    <a:pt x="1836502" y="0"/>
                    <a:pt x="1847157" y="10655"/>
                    <a:pt x="1847157" y="23798"/>
                  </a:cubicBezTo>
                  <a:lnTo>
                    <a:pt x="1847157" y="389203"/>
                  </a:lnTo>
                  <a:cubicBezTo>
                    <a:pt x="1847157" y="402346"/>
                    <a:pt x="1836502" y="413000"/>
                    <a:pt x="1823359" y="413000"/>
                  </a:cubicBezTo>
                  <a:lnTo>
                    <a:pt x="23798" y="413000"/>
                  </a:lnTo>
                  <a:cubicBezTo>
                    <a:pt x="10655" y="413000"/>
                    <a:pt x="0" y="402346"/>
                    <a:pt x="0" y="389203"/>
                  </a:cubicBezTo>
                  <a:lnTo>
                    <a:pt x="0" y="23798"/>
                  </a:lnTo>
                  <a:cubicBezTo>
                    <a:pt x="0" y="10655"/>
                    <a:pt x="10655" y="0"/>
                    <a:pt x="23798" y="0"/>
                  </a:cubicBezTo>
                  <a:close/>
                </a:path>
              </a:pathLst>
            </a:cu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847157" cy="413000"/>
            </a:xfrm>
            <a:prstGeom prst="rect">
              <a:avLst/>
            </a:prstGeom>
            <a:solidFill>
              <a:srgbClr val="98C9E0">
                <a:alpha val="4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25963" y="226736"/>
            <a:ext cx="13933039" cy="222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Назначение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структурного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подразделения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или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лица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ответственного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внутренний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контроль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за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обработкой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 err="1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4900" b="1" dirty="0">
                <a:solidFill>
                  <a:srgbClr val="26262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49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(DPO)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21473" y="7318355"/>
            <a:ext cx="10014195" cy="131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</a:pP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Выбор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конкретной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модели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назначения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лица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структурного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подразделения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зависит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от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целого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ряда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обстоятельств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оценивается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Центром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индивидуально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в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том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числе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ходе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проведения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контрольных</a:t>
            </a:r>
            <a:r>
              <a:rPr lang="en-US" sz="21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мероприятий</a:t>
            </a:r>
            <a:endParaRPr lang="en-US" sz="2199" b="1" dirty="0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96400" y="3160568"/>
            <a:ext cx="8559002" cy="237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7"/>
              </a:lnSpc>
            </a:pP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Основная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цель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которая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должна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преследоваться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при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назначении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такого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2" dirty="0" err="1">
                <a:latin typeface="Open Sans"/>
                <a:ea typeface="Open Sans"/>
                <a:cs typeface="Open Sans"/>
                <a:sym typeface="Open Sans"/>
              </a:rPr>
              <a:t>лица</a:t>
            </a:r>
            <a:r>
              <a:rPr lang="en-US" sz="2572" dirty="0">
                <a:latin typeface="Open Sans"/>
                <a:ea typeface="Open Sans"/>
                <a:cs typeface="Open Sans"/>
                <a:sym typeface="Open Sans"/>
              </a:rPr>
              <a:t>, – </a:t>
            </a:r>
          </a:p>
          <a:p>
            <a:pPr algn="ctr">
              <a:lnSpc>
                <a:spcPts val="3087"/>
              </a:lnSpc>
            </a:pP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предотвращение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возможных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нарушений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стороны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оператора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уполномоченного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лица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),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прежде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всего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счет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построения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системы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защиты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персональных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данных</a:t>
            </a:r>
            <a:r>
              <a:rPr lang="en-US" sz="2572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</a:t>
            </a:r>
            <a:r>
              <a:rPr lang="en-US" sz="2572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организации</a:t>
            </a:r>
            <a:endParaRPr lang="en-US" sz="2572" b="1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96034" y="2837318"/>
            <a:ext cx="5763418" cy="118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64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Варианты</a:t>
            </a:r>
            <a:r>
              <a:rPr lang="en-US" sz="264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4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назначения</a:t>
            </a:r>
            <a:r>
              <a:rPr lang="en-US" sz="264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DPO:</a:t>
            </a:r>
          </a:p>
          <a:p>
            <a:pPr algn="ctr">
              <a:lnSpc>
                <a:spcPts val="3169"/>
              </a:lnSpc>
            </a:pPr>
            <a:endParaRPr lang="en-US" sz="2641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169"/>
              </a:lnSpc>
            </a:pPr>
            <a:endParaRPr lang="en-US" sz="2641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66800" y="3473444"/>
            <a:ext cx="6713786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создание отдельного структурного подразделения;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0217" y="4011964"/>
            <a:ext cx="5344716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назначение освобожденного работника;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8762" y="4519075"/>
            <a:ext cx="71518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возложение дополнительных функций на одного из работников;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8762" y="5338225"/>
            <a:ext cx="71518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возложение дополнительных функций на нескольких работников.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9057720">
            <a:off x="-955270" y="-2057400"/>
            <a:ext cx="4887991" cy="4114800"/>
          </a:xfrm>
          <a:custGeom>
            <a:avLst/>
            <a:gdLst/>
            <a:ahLst/>
            <a:cxnLst/>
            <a:rect l="l" t="t" r="r" b="b"/>
            <a:pathLst>
              <a:path w="4887991" h="4114800">
                <a:moveTo>
                  <a:pt x="0" y="0"/>
                </a:moveTo>
                <a:lnTo>
                  <a:pt x="4887992" y="0"/>
                </a:lnTo>
                <a:lnTo>
                  <a:pt x="4887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52153" flipH="1">
            <a:off x="15106039" y="62387"/>
            <a:ext cx="2562322" cy="2768718"/>
          </a:xfrm>
          <a:custGeom>
            <a:avLst/>
            <a:gdLst/>
            <a:ahLst/>
            <a:cxnLst/>
            <a:rect l="l" t="t" r="r" b="b"/>
            <a:pathLst>
              <a:path w="2562322" h="2768718">
                <a:moveTo>
                  <a:pt x="2562323" y="0"/>
                </a:moveTo>
                <a:lnTo>
                  <a:pt x="0" y="0"/>
                </a:lnTo>
                <a:lnTo>
                  <a:pt x="0" y="2768718"/>
                </a:lnTo>
                <a:lnTo>
                  <a:pt x="2562323" y="2768718"/>
                </a:lnTo>
                <a:lnTo>
                  <a:pt x="256232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25295" y="2579781"/>
            <a:ext cx="11201400" cy="4722149"/>
          </a:xfrm>
          <a:custGeom>
            <a:avLst/>
            <a:gdLst/>
            <a:ahLst/>
            <a:cxnLst/>
            <a:rect l="l" t="t" r="r" b="b"/>
            <a:pathLst>
              <a:path w="16805860" h="5338287">
                <a:moveTo>
                  <a:pt x="0" y="0"/>
                </a:moveTo>
                <a:lnTo>
                  <a:pt x="16805860" y="0"/>
                </a:lnTo>
                <a:lnTo>
                  <a:pt x="16805860" y="5338287"/>
                </a:lnTo>
                <a:lnTo>
                  <a:pt x="0" y="5338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483" t="-19732" r="-26570" b="-11384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200" y="552322"/>
            <a:ext cx="154652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Более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подробно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о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моделях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назначения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DPO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можно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узнать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сайте</a:t>
            </a:r>
            <a:r>
              <a:rPr lang="en-US" sz="5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Центра</a:t>
            </a:r>
            <a:endParaRPr lang="en-US" sz="5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Freeform 5"/>
          <p:cNvSpPr/>
          <p:nvPr/>
        </p:nvSpPr>
        <p:spPr>
          <a:xfrm rot="3228562">
            <a:off x="13066558" y="6086762"/>
            <a:ext cx="2813232" cy="2798147"/>
          </a:xfrm>
          <a:custGeom>
            <a:avLst/>
            <a:gdLst/>
            <a:ahLst/>
            <a:cxnLst/>
            <a:rect l="l" t="t" r="r" b="b"/>
            <a:pathLst>
              <a:path w="1497706" h="1396951">
                <a:moveTo>
                  <a:pt x="0" y="0"/>
                </a:moveTo>
                <a:lnTo>
                  <a:pt x="1497706" y="0"/>
                </a:lnTo>
                <a:lnTo>
                  <a:pt x="1497706" y="1396951"/>
                </a:lnTo>
                <a:lnTo>
                  <a:pt x="0" y="13969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>
            <a:extLst>
              <a:ext uri="{FF2B5EF4-FFF2-40B4-BE49-F238E27FC236}">
                <a16:creationId xmlns:a16="http://schemas.microsoft.com/office/drawing/2014/main" id="{B230A085-5CC7-06BA-25BE-97EB8F284290}"/>
              </a:ext>
            </a:extLst>
          </p:cNvPr>
          <p:cNvSpPr/>
          <p:nvPr/>
        </p:nvSpPr>
        <p:spPr>
          <a:xfrm>
            <a:off x="517087" y="2029130"/>
            <a:ext cx="6950513" cy="3114370"/>
          </a:xfrm>
          <a:custGeom>
            <a:avLst/>
            <a:gdLst/>
            <a:ahLst/>
            <a:cxnLst/>
            <a:rect l="l" t="t" r="r" b="b"/>
            <a:pathLst>
              <a:path w="1046986" h="641581">
                <a:moveTo>
                  <a:pt x="60924" y="0"/>
                </a:moveTo>
                <a:lnTo>
                  <a:pt x="986062" y="0"/>
                </a:lnTo>
                <a:cubicBezTo>
                  <a:pt x="1019709" y="0"/>
                  <a:pt x="1046986" y="27277"/>
                  <a:pt x="1046986" y="60924"/>
                </a:cubicBezTo>
                <a:lnTo>
                  <a:pt x="1046986" y="580657"/>
                </a:lnTo>
                <a:cubicBezTo>
                  <a:pt x="1046986" y="596815"/>
                  <a:pt x="1040567" y="612312"/>
                  <a:pt x="1029142" y="623737"/>
                </a:cubicBezTo>
                <a:cubicBezTo>
                  <a:pt x="1017716" y="635163"/>
                  <a:pt x="1002220" y="641581"/>
                  <a:pt x="986062" y="641581"/>
                </a:cubicBezTo>
                <a:lnTo>
                  <a:pt x="60924" y="641581"/>
                </a:lnTo>
                <a:cubicBezTo>
                  <a:pt x="44766" y="641581"/>
                  <a:pt x="29270" y="635163"/>
                  <a:pt x="17844" y="623737"/>
                </a:cubicBezTo>
                <a:cubicBezTo>
                  <a:pt x="6419" y="612312"/>
                  <a:pt x="0" y="596815"/>
                  <a:pt x="0" y="580657"/>
                </a:cubicBezTo>
                <a:lnTo>
                  <a:pt x="0" y="60924"/>
                </a:lnTo>
                <a:cubicBezTo>
                  <a:pt x="0" y="44766"/>
                  <a:pt x="6419" y="29270"/>
                  <a:pt x="17844" y="17844"/>
                </a:cubicBezTo>
                <a:cubicBezTo>
                  <a:pt x="29270" y="6419"/>
                  <a:pt x="44766" y="0"/>
                  <a:pt x="60924" y="0"/>
                </a:cubicBezTo>
                <a:close/>
              </a:path>
            </a:pathLst>
          </a:custGeom>
          <a:solidFill>
            <a:srgbClr val="98C9E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2" name="Group 2"/>
          <p:cNvGrpSpPr/>
          <p:nvPr/>
        </p:nvGrpSpPr>
        <p:grpSpPr>
          <a:xfrm>
            <a:off x="9389866" y="7672366"/>
            <a:ext cx="443520" cy="4435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838597" y="-758126"/>
            <a:ext cx="3275621" cy="2787256"/>
          </a:xfrm>
          <a:custGeom>
            <a:avLst/>
            <a:gdLst/>
            <a:ahLst/>
            <a:cxnLst/>
            <a:rect l="l" t="t" r="r" b="b"/>
            <a:pathLst>
              <a:path w="3275621" h="2787256">
                <a:moveTo>
                  <a:pt x="0" y="0"/>
                </a:moveTo>
                <a:lnTo>
                  <a:pt x="3275621" y="0"/>
                </a:lnTo>
                <a:lnTo>
                  <a:pt x="3275621" y="2787255"/>
                </a:lnTo>
                <a:lnTo>
                  <a:pt x="0" y="27872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4800" y="258706"/>
            <a:ext cx="15112224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Издание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документов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определяющих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политику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отношении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обработки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персональных</a:t>
            </a:r>
            <a:r>
              <a:rPr lang="en-US" sz="4700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0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данных</a:t>
            </a:r>
            <a:endParaRPr lang="en-US" sz="4700" b="1" dirty="0">
              <a:solidFill>
                <a:srgbClr val="26262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34400" y="2101842"/>
            <a:ext cx="8401927" cy="161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653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Оправданным</a:t>
            </a:r>
            <a:r>
              <a:rPr lang="en-US" sz="2653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является</a:t>
            </a:r>
            <a:r>
              <a:rPr lang="en-US" sz="2653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издание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одновременно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нескольких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документов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определяющих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политику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в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отношении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b="1" dirty="0" err="1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обработки</a:t>
            </a:r>
            <a:r>
              <a:rPr lang="en-US" sz="2653" b="1" dirty="0">
                <a:solidFill>
                  <a:schemeClr val="tx2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653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ПД, в </a:t>
            </a:r>
            <a:r>
              <a:rPr lang="en-US" sz="2653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частности</a:t>
            </a:r>
            <a:r>
              <a:rPr lang="en-US" sz="2653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:</a:t>
            </a:r>
          </a:p>
          <a:p>
            <a:pPr algn="ctr">
              <a:lnSpc>
                <a:spcPts val="3184"/>
              </a:lnSpc>
            </a:pPr>
            <a:endParaRPr lang="en-US" sz="2653" dirty="0"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AC5A8A6-0D45-CE92-FA1E-297CE545353C}"/>
              </a:ext>
            </a:extLst>
          </p:cNvPr>
          <p:cNvSpPr txBox="1"/>
          <p:nvPr/>
        </p:nvSpPr>
        <p:spPr>
          <a:xfrm>
            <a:off x="669486" y="2222762"/>
            <a:ext cx="6645714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47"/>
              </a:lnSpc>
            </a:pPr>
            <a:r>
              <a:rPr lang="en-US" sz="2872" b="1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Политика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-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это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документ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который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должен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позволять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субъектам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персональных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данных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понимать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кем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как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для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каких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целей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их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персональные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данные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собираются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используются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или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иным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образом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обрабатываются</a:t>
            </a:r>
            <a:r>
              <a:rPr lang="en-US" sz="2872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A23D712-DC0F-D783-CB53-BB58EA336960}"/>
              </a:ext>
            </a:extLst>
          </p:cNvPr>
          <p:cNvSpPr txBox="1"/>
          <p:nvPr/>
        </p:nvSpPr>
        <p:spPr>
          <a:xfrm>
            <a:off x="8077200" y="3586315"/>
            <a:ext cx="9988849" cy="3698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7716" lvl="1" indent="-258858" algn="l">
              <a:lnSpc>
                <a:spcPts val="2877"/>
              </a:lnSpc>
              <a:buFont typeface="Arial"/>
              <a:buChar char="•"/>
            </a:pP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Политики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в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отношении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обработки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персональных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данных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(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общие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процессы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обработки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персональных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данных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); </a:t>
            </a:r>
          </a:p>
          <a:p>
            <a:pPr marL="517716" lvl="1" indent="-258858" algn="l">
              <a:lnSpc>
                <a:spcPts val="2877"/>
              </a:lnSpc>
              <a:buFont typeface="Arial"/>
              <a:buChar char="•"/>
            </a:pP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Политики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обработки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персональных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данных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в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процессе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трудовой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деятельности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; </a:t>
            </a:r>
          </a:p>
          <a:p>
            <a:pPr marL="517716" lvl="1" indent="-258858" algn="l">
              <a:lnSpc>
                <a:spcPts val="2877"/>
              </a:lnSpc>
              <a:buFont typeface="Arial"/>
              <a:buChar char="•"/>
            </a:pP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Политики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обработки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файлов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cookie; </a:t>
            </a:r>
          </a:p>
          <a:p>
            <a:pPr marL="517716" lvl="1" indent="-258858" algn="l">
              <a:lnSpc>
                <a:spcPts val="2877"/>
              </a:lnSpc>
              <a:buFont typeface="Arial"/>
              <a:buChar char="•"/>
            </a:pP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Политики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видеонаблюдения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; </a:t>
            </a:r>
          </a:p>
          <a:p>
            <a:pPr marL="517716" lvl="1" indent="-258858" algn="l">
              <a:lnSpc>
                <a:spcPts val="2877"/>
              </a:lnSpc>
              <a:buFont typeface="Arial"/>
              <a:buChar char="•"/>
            </a:pP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Политики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обработки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персональных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данных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участников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программы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лояльности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; </a:t>
            </a:r>
          </a:p>
          <a:p>
            <a:pPr marL="517716" lvl="1" indent="-258858" algn="l">
              <a:lnSpc>
                <a:spcPts val="2877"/>
              </a:lnSpc>
              <a:buFont typeface="Arial"/>
              <a:buChar char="•"/>
            </a:pP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Политики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обработки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персональных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данных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пользователей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мобильного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приложения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 и </a:t>
            </a:r>
            <a:r>
              <a:rPr lang="en-US" sz="2397" dirty="0" err="1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др</a:t>
            </a:r>
            <a:r>
              <a:rPr lang="en-US" sz="2397" dirty="0">
                <a:latin typeface="Times New Roman" panose="02020603050405020304" pitchFamily="18" charset="0"/>
                <a:ea typeface="Roca One Heavy"/>
                <a:cs typeface="Times New Roman" panose="02020603050405020304" pitchFamily="18" charset="0"/>
                <a:sym typeface="Roca One Heavy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451295">
            <a:off x="11803956" y="1111133"/>
            <a:ext cx="4870821" cy="5602235"/>
          </a:xfrm>
          <a:custGeom>
            <a:avLst/>
            <a:gdLst/>
            <a:ahLst/>
            <a:cxnLst/>
            <a:rect l="l" t="t" r="r" b="b"/>
            <a:pathLst>
              <a:path w="1224574" h="1758527">
                <a:moveTo>
                  <a:pt x="0" y="0"/>
                </a:moveTo>
                <a:lnTo>
                  <a:pt x="1224574" y="0"/>
                </a:lnTo>
                <a:lnTo>
                  <a:pt x="1224574" y="1758527"/>
                </a:lnTo>
                <a:lnTo>
                  <a:pt x="0" y="1758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3347" y="323704"/>
            <a:ext cx="13791612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5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Что</a:t>
            </a:r>
            <a:r>
              <a:rPr lang="en-US" sz="65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5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должно</a:t>
            </a:r>
            <a:r>
              <a:rPr lang="en-US" sz="65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5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быть</a:t>
            </a:r>
            <a:r>
              <a:rPr lang="en-US" sz="65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</a:t>
            </a:r>
            <a:r>
              <a:rPr lang="en-US" sz="6599" b="1" dirty="0" err="1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политике</a:t>
            </a:r>
            <a:r>
              <a:rPr lang="en-US" sz="6599" b="1" dirty="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0748" y="3221742"/>
            <a:ext cx="10173321" cy="4279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3013" lvl="1" indent="-376506" algn="l">
              <a:lnSpc>
                <a:spcPts val="4185"/>
              </a:lnSpc>
              <a:buFont typeface="Arial"/>
              <a:buChar char="•"/>
            </a:pP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общие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положения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; </a:t>
            </a:r>
          </a:p>
          <a:p>
            <a:pPr marL="753013" lvl="1" indent="-376506" algn="l">
              <a:lnSpc>
                <a:spcPts val="4185"/>
              </a:lnSpc>
              <a:buFont typeface="Arial"/>
              <a:buChar char="•"/>
            </a:pP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порядок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и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условия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обработки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; </a:t>
            </a:r>
          </a:p>
          <a:p>
            <a:pPr marL="753013" lvl="1" indent="-376506" algn="l">
              <a:lnSpc>
                <a:spcPts val="4185"/>
              </a:lnSpc>
              <a:buFont typeface="Arial"/>
              <a:buChar char="•"/>
            </a:pP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сведения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уполномоченных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лицах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;</a:t>
            </a:r>
          </a:p>
          <a:p>
            <a:pPr marL="753013" lvl="1" indent="-376506" algn="l">
              <a:lnSpc>
                <a:spcPts val="4185"/>
              </a:lnSpc>
              <a:buFont typeface="Arial"/>
              <a:buChar char="•"/>
            </a:pP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трансграничной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передаче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;</a:t>
            </a:r>
          </a:p>
          <a:p>
            <a:pPr marL="753013" lvl="1" indent="-376506" algn="l">
              <a:lnSpc>
                <a:spcPts val="4185"/>
              </a:lnSpc>
              <a:buFont typeface="Arial"/>
              <a:buChar char="•"/>
            </a:pP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права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субъектов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персональных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данных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и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механизмы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их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487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реализации</a:t>
            </a:r>
            <a:r>
              <a:rPr lang="en-US" sz="3487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5199" y="2400300"/>
            <a:ext cx="6324418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Структура</a:t>
            </a:r>
            <a:r>
              <a:rPr lang="en-US" sz="30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099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Политики</a:t>
            </a:r>
            <a:r>
              <a:rPr lang="en-US" sz="3099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82410" y="6662568"/>
            <a:ext cx="8082913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47"/>
              </a:lnSpc>
            </a:pP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Политика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в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первую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очередь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должна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предусматривать</a:t>
            </a:r>
            <a:r>
              <a:rPr lang="en-US" sz="2872" b="1" dirty="0"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цели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правовые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основания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перечень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действий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с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персональными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данными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и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сроки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их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хранения</a:t>
            </a:r>
            <a:r>
              <a:rPr lang="en-US" sz="2872" b="1" dirty="0">
                <a:solidFill>
                  <a:srgbClr val="00206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(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целесообразным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является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обеспечение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их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соотношения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в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политике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например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в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табличном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72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формате</a:t>
            </a:r>
            <a:r>
              <a:rPr lang="en-US" sz="2872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1753</Words>
  <Application>Microsoft Office PowerPoint</Application>
  <PresentationFormat>Произвольный</PresentationFormat>
  <Paragraphs>120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Open Sans</vt:lpstr>
      <vt:lpstr>Arial</vt:lpstr>
      <vt:lpstr>Nunito Bold</vt:lpstr>
      <vt:lpstr>Bungee</vt:lpstr>
      <vt:lpstr>Times New Roman</vt:lpstr>
      <vt:lpstr>Nunito</vt:lpstr>
      <vt:lpstr>Open Sans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Orange Illustrated Vacation Travel Planner Presentation</dc:title>
  <cp:lastModifiedBy>Никита Сергеевич Журов</cp:lastModifiedBy>
  <cp:revision>4</cp:revision>
  <dcterms:created xsi:type="dcterms:W3CDTF">2006-08-16T00:00:00Z</dcterms:created>
  <dcterms:modified xsi:type="dcterms:W3CDTF">2026-04-10T06:44:10Z</dcterms:modified>
  <dc:identifier>DAHGQ0CDfpc</dc:identifier>
</cp:coreProperties>
</file>