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8"/>
  </p:notesMasterIdLst>
  <p:sldIdLst>
    <p:sldId id="256" r:id="rId2"/>
    <p:sldId id="996" r:id="rId3"/>
    <p:sldId id="990" r:id="rId4"/>
    <p:sldId id="1001" r:id="rId5"/>
    <p:sldId id="1002" r:id="rId6"/>
    <p:sldId id="993" r:id="rId7"/>
    <p:sldId id="997" r:id="rId8"/>
    <p:sldId id="994" r:id="rId9"/>
    <p:sldId id="998" r:id="rId10"/>
    <p:sldId id="995" r:id="rId11"/>
    <p:sldId id="1000" r:id="rId12"/>
    <p:sldId id="992" r:id="rId13"/>
    <p:sldId id="1003" r:id="rId14"/>
    <p:sldId id="1005" r:id="rId15"/>
    <p:sldId id="975" r:id="rId16"/>
    <p:sldId id="266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9E207F9-AC58-45E1-B4FF-5F45B7BB211B}">
          <p14:sldIdLst>
            <p14:sldId id="256"/>
            <p14:sldId id="996"/>
            <p14:sldId id="990"/>
            <p14:sldId id="1001"/>
            <p14:sldId id="1002"/>
            <p14:sldId id="993"/>
            <p14:sldId id="997"/>
            <p14:sldId id="994"/>
            <p14:sldId id="998"/>
            <p14:sldId id="995"/>
            <p14:sldId id="1000"/>
            <p14:sldId id="992"/>
            <p14:sldId id="1003"/>
            <p14:sldId id="1005"/>
            <p14:sldId id="97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FC9E3B-57DD-E946-0143-489D8C10E2EA}" name="Тишалович Карина Дмитриевна" initials="ТКД" userId="S-1-5-21-2909680608-4047099899-85933525-2177" providerId="AD"/>
  <p188:author id="{2E4CFC7D-AA68-8402-B81A-CBF33D36D76D}" name="prinsess.karin@gmail.com" initials="p" userId="169964b4ae64bfa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E"/>
    <a:srgbClr val="00366F"/>
    <a:srgbClr val="A9D8FF"/>
    <a:srgbClr val="D3EBFF"/>
    <a:srgbClr val="422EE6"/>
    <a:srgbClr val="CEE8FE"/>
    <a:srgbClr val="B5CFE5"/>
    <a:srgbClr val="E5E0FE"/>
    <a:srgbClr val="C6D1FF"/>
    <a:srgbClr val="A6D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757405-3E6F-410F-8F34-7A1E690B6ACB}">
  <a:tblStyle styleId="{BF757405-3E6F-410F-8F34-7A1E690B6A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AD553B5-BA31-499D-8F54-752133FF33D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5084" autoAdjust="0"/>
  </p:normalViewPr>
  <p:slideViewPr>
    <p:cSldViewPr snapToGrid="0" showGuides="1">
      <p:cViewPr varScale="1">
        <p:scale>
          <a:sx n="135" d="100"/>
          <a:sy n="135" d="100"/>
        </p:scale>
        <p:origin x="8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5460e905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5460e905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048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5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6150" y="1369713"/>
            <a:ext cx="5045400" cy="199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364288"/>
            <a:ext cx="50475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94490" y="3567117"/>
            <a:ext cx="1832653" cy="2047082"/>
            <a:chOff x="-494490" y="3567117"/>
            <a:chExt cx="1832653" cy="2047082"/>
          </a:xfrm>
        </p:grpSpPr>
        <p:sp>
          <p:nvSpPr>
            <p:cNvPr id="12" name="Google Shape;12;p2"/>
            <p:cNvSpPr/>
            <p:nvPr/>
          </p:nvSpPr>
          <p:spPr>
            <a:xfrm rot="-7925720">
              <a:off x="-580468" y="4320260"/>
              <a:ext cx="2004609" cy="658775"/>
            </a:xfrm>
            <a:custGeom>
              <a:avLst/>
              <a:gdLst/>
              <a:ahLst/>
              <a:cxnLst/>
              <a:rect l="l" t="t" r="r" b="b"/>
              <a:pathLst>
                <a:path w="8292" h="2725" fill="none" extrusionOk="0">
                  <a:moveTo>
                    <a:pt x="8252" y="681"/>
                  </a:moveTo>
                  <a:cubicBezTo>
                    <a:pt x="8292" y="1282"/>
                    <a:pt x="7651" y="1830"/>
                    <a:pt x="7077" y="1723"/>
                  </a:cubicBezTo>
                  <a:cubicBezTo>
                    <a:pt x="6382" y="1589"/>
                    <a:pt x="6035" y="815"/>
                    <a:pt x="5501" y="348"/>
                  </a:cubicBezTo>
                  <a:cubicBezTo>
                    <a:pt x="5274" y="147"/>
                    <a:pt x="4954" y="1"/>
                    <a:pt x="4633" y="81"/>
                  </a:cubicBezTo>
                  <a:cubicBezTo>
                    <a:pt x="4500" y="121"/>
                    <a:pt x="4366" y="201"/>
                    <a:pt x="4246" y="294"/>
                  </a:cubicBezTo>
                  <a:cubicBezTo>
                    <a:pt x="3832" y="655"/>
                    <a:pt x="3605" y="1162"/>
                    <a:pt x="3311" y="1629"/>
                  </a:cubicBezTo>
                  <a:cubicBezTo>
                    <a:pt x="3031" y="2097"/>
                    <a:pt x="2631" y="2551"/>
                    <a:pt x="2083" y="2631"/>
                  </a:cubicBezTo>
                  <a:cubicBezTo>
                    <a:pt x="1562" y="2724"/>
                    <a:pt x="1028" y="2417"/>
                    <a:pt x="694" y="2017"/>
                  </a:cubicBezTo>
                  <a:cubicBezTo>
                    <a:pt x="361" y="1603"/>
                    <a:pt x="174" y="1095"/>
                    <a:pt x="0" y="601"/>
                  </a:cubicBezTo>
                </a:path>
              </a:pathLst>
            </a:custGeom>
            <a:noFill/>
            <a:ln w="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55324" y="3567117"/>
              <a:ext cx="270998" cy="270914"/>
            </a:xfrm>
            <a:custGeom>
              <a:avLst/>
              <a:gdLst/>
              <a:ahLst/>
              <a:cxnLst/>
              <a:rect l="l" t="t" r="r" b="b"/>
              <a:pathLst>
                <a:path w="1470" h="1470" fill="none" extrusionOk="0">
                  <a:moveTo>
                    <a:pt x="1469" y="735"/>
                  </a:moveTo>
                  <a:cubicBezTo>
                    <a:pt x="1469" y="1135"/>
                    <a:pt x="1135" y="1469"/>
                    <a:pt x="735" y="1469"/>
                  </a:cubicBezTo>
                  <a:cubicBezTo>
                    <a:pt x="334" y="1469"/>
                    <a:pt x="1" y="1135"/>
                    <a:pt x="1" y="735"/>
                  </a:cubicBezTo>
                  <a:cubicBezTo>
                    <a:pt x="1" y="321"/>
                    <a:pt x="334" y="0"/>
                    <a:pt x="735" y="0"/>
                  </a:cubicBezTo>
                  <a:cubicBezTo>
                    <a:pt x="1135" y="0"/>
                    <a:pt x="1469" y="321"/>
                    <a:pt x="1469" y="735"/>
                  </a:cubicBezTo>
                  <a:close/>
                </a:path>
              </a:pathLst>
            </a:custGeom>
            <a:noFill/>
            <a:ln w="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239672" y="4293724"/>
              <a:ext cx="125001" cy="124950"/>
            </a:xfrm>
            <a:custGeom>
              <a:avLst/>
              <a:gdLst/>
              <a:ahLst/>
              <a:cxnLst/>
              <a:rect l="l" t="t" r="r" b="b"/>
              <a:pathLst>
                <a:path w="1470" h="1470" fill="none" extrusionOk="0">
                  <a:moveTo>
                    <a:pt x="1469" y="735"/>
                  </a:moveTo>
                  <a:cubicBezTo>
                    <a:pt x="1469" y="1135"/>
                    <a:pt x="1135" y="1469"/>
                    <a:pt x="735" y="1469"/>
                  </a:cubicBezTo>
                  <a:cubicBezTo>
                    <a:pt x="334" y="1469"/>
                    <a:pt x="1" y="1135"/>
                    <a:pt x="1" y="735"/>
                  </a:cubicBezTo>
                  <a:cubicBezTo>
                    <a:pt x="1" y="321"/>
                    <a:pt x="334" y="0"/>
                    <a:pt x="735" y="0"/>
                  </a:cubicBezTo>
                  <a:cubicBezTo>
                    <a:pt x="1135" y="0"/>
                    <a:pt x="1469" y="321"/>
                    <a:pt x="1469" y="735"/>
                  </a:cubicBezTo>
                  <a:close/>
                </a:path>
              </a:pathLst>
            </a:custGeom>
            <a:noFill/>
            <a:ln w="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>
            <a:off x="-611285" y="3622188"/>
            <a:ext cx="1479184" cy="1768872"/>
            <a:chOff x="-611285" y="3622188"/>
            <a:chExt cx="1479184" cy="1768872"/>
          </a:xfrm>
        </p:grpSpPr>
        <p:sp>
          <p:nvSpPr>
            <p:cNvPr id="493" name="Google Shape;493;p24"/>
            <p:cNvSpPr/>
            <p:nvPr/>
          </p:nvSpPr>
          <p:spPr>
            <a:xfrm rot="10800000" flipH="1">
              <a:off x="224727" y="4187599"/>
              <a:ext cx="150249" cy="150201"/>
            </a:xfrm>
            <a:custGeom>
              <a:avLst/>
              <a:gdLst/>
              <a:ahLst/>
              <a:cxnLst/>
              <a:rect l="l" t="t" r="r" b="b"/>
              <a:pathLst>
                <a:path w="1470" h="1470" fill="none" extrusionOk="0">
                  <a:moveTo>
                    <a:pt x="1469" y="735"/>
                  </a:moveTo>
                  <a:cubicBezTo>
                    <a:pt x="1469" y="1135"/>
                    <a:pt x="1135" y="1469"/>
                    <a:pt x="735" y="1469"/>
                  </a:cubicBezTo>
                  <a:cubicBezTo>
                    <a:pt x="334" y="1469"/>
                    <a:pt x="1" y="1135"/>
                    <a:pt x="1" y="735"/>
                  </a:cubicBezTo>
                  <a:cubicBezTo>
                    <a:pt x="1" y="321"/>
                    <a:pt x="334" y="0"/>
                    <a:pt x="735" y="0"/>
                  </a:cubicBezTo>
                  <a:cubicBezTo>
                    <a:pt x="1135" y="0"/>
                    <a:pt x="1469" y="321"/>
                    <a:pt x="1469" y="735"/>
                  </a:cubicBezTo>
                  <a:close/>
                </a:path>
              </a:pathLst>
            </a:custGeom>
            <a:noFill/>
            <a:ln w="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24"/>
            <p:cNvGrpSpPr/>
            <p:nvPr/>
          </p:nvGrpSpPr>
          <p:grpSpPr>
            <a:xfrm flipH="1">
              <a:off x="143757" y="3928059"/>
              <a:ext cx="138749" cy="138228"/>
              <a:chOff x="4272475" y="387825"/>
              <a:chExt cx="86475" cy="86150"/>
            </a:xfrm>
          </p:grpSpPr>
          <p:sp>
            <p:nvSpPr>
              <p:cNvPr id="495" name="Google Shape;495;p24"/>
              <p:cNvSpPr/>
              <p:nvPr/>
            </p:nvSpPr>
            <p:spPr>
              <a:xfrm>
                <a:off x="4315875" y="387825"/>
                <a:ext cx="2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446" fill="none" extrusionOk="0">
                    <a:moveTo>
                      <a:pt x="0" y="1"/>
                    </a:moveTo>
                    <a:lnTo>
                      <a:pt x="0" y="3446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4"/>
              <p:cNvSpPr/>
              <p:nvPr/>
            </p:nvSpPr>
            <p:spPr>
              <a:xfrm>
                <a:off x="4272475" y="430900"/>
                <a:ext cx="86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1" fill="none" extrusionOk="0">
                    <a:moveTo>
                      <a:pt x="0" y="0"/>
                    </a:moveTo>
                    <a:lnTo>
                      <a:pt x="3459" y="0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4"/>
              <p:cNvSpPr/>
              <p:nvPr/>
            </p:nvSpPr>
            <p:spPr>
              <a:xfrm>
                <a:off x="4285150" y="400525"/>
                <a:ext cx="6112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44" fill="none" extrusionOk="0">
                    <a:moveTo>
                      <a:pt x="2444" y="0"/>
                    </a:moveTo>
                    <a:lnTo>
                      <a:pt x="1" y="2444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4"/>
              <p:cNvSpPr/>
              <p:nvPr/>
            </p:nvSpPr>
            <p:spPr>
              <a:xfrm>
                <a:off x="4285150" y="400525"/>
                <a:ext cx="6112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44" fill="none" extrusionOk="0">
                    <a:moveTo>
                      <a:pt x="1" y="0"/>
                    </a:moveTo>
                    <a:lnTo>
                      <a:pt x="2444" y="2444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9" name="Google Shape;499;p24"/>
            <p:cNvSpPr/>
            <p:nvPr/>
          </p:nvSpPr>
          <p:spPr>
            <a:xfrm flipH="1">
              <a:off x="282489" y="3622188"/>
              <a:ext cx="77425" cy="77425"/>
            </a:xfrm>
            <a:custGeom>
              <a:avLst/>
              <a:gdLst/>
              <a:ahLst/>
              <a:cxnLst/>
              <a:rect l="l" t="t" r="r" b="b"/>
              <a:pathLst>
                <a:path w="1470" h="1470" fill="none" extrusionOk="0">
                  <a:moveTo>
                    <a:pt x="1469" y="735"/>
                  </a:moveTo>
                  <a:cubicBezTo>
                    <a:pt x="1469" y="1135"/>
                    <a:pt x="1135" y="1469"/>
                    <a:pt x="735" y="1469"/>
                  </a:cubicBezTo>
                  <a:cubicBezTo>
                    <a:pt x="334" y="1469"/>
                    <a:pt x="1" y="1135"/>
                    <a:pt x="1" y="735"/>
                  </a:cubicBezTo>
                  <a:cubicBezTo>
                    <a:pt x="1" y="321"/>
                    <a:pt x="334" y="0"/>
                    <a:pt x="735" y="0"/>
                  </a:cubicBezTo>
                  <a:cubicBezTo>
                    <a:pt x="1135" y="0"/>
                    <a:pt x="1469" y="321"/>
                    <a:pt x="1469" y="735"/>
                  </a:cubicBezTo>
                  <a:close/>
                </a:path>
              </a:pathLst>
            </a:custGeom>
            <a:noFill/>
            <a:ln w="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24"/>
            <p:cNvGrpSpPr/>
            <p:nvPr/>
          </p:nvGrpSpPr>
          <p:grpSpPr>
            <a:xfrm rot="8464258" flipH="1">
              <a:off x="-269315" y="3923742"/>
              <a:ext cx="795242" cy="1369534"/>
              <a:chOff x="1471850" y="1084475"/>
              <a:chExt cx="144225" cy="248375"/>
            </a:xfrm>
          </p:grpSpPr>
          <p:sp>
            <p:nvSpPr>
              <p:cNvPr id="501" name="Google Shape;501;p24"/>
              <p:cNvSpPr/>
              <p:nvPr/>
            </p:nvSpPr>
            <p:spPr>
              <a:xfrm>
                <a:off x="1471850" y="1084475"/>
                <a:ext cx="125875" cy="248375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9935" fill="none" extrusionOk="0">
                    <a:moveTo>
                      <a:pt x="1" y="9935"/>
                    </a:moveTo>
                    <a:cubicBezTo>
                      <a:pt x="3205" y="7812"/>
                      <a:pt x="5034" y="3793"/>
                      <a:pt x="4514" y="1"/>
                    </a:cubicBezTo>
                  </a:path>
                </a:pathLst>
              </a:custGeom>
              <a:noFill/>
              <a:ln w="4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4"/>
              <p:cNvSpPr/>
              <p:nvPr/>
            </p:nvSpPr>
            <p:spPr>
              <a:xfrm>
                <a:off x="1555975" y="1084475"/>
                <a:ext cx="60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524" fill="none" extrusionOk="0">
                    <a:moveTo>
                      <a:pt x="0" y="1523"/>
                    </a:moveTo>
                    <a:lnTo>
                      <a:pt x="1149" y="1"/>
                    </a:lnTo>
                    <a:lnTo>
                      <a:pt x="2404" y="1416"/>
                    </a:lnTo>
                  </a:path>
                </a:pathLst>
              </a:custGeom>
              <a:noFill/>
              <a:ln w="4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3" name="Google Shape;503;p24"/>
          <p:cNvGrpSpPr/>
          <p:nvPr/>
        </p:nvGrpSpPr>
        <p:grpSpPr>
          <a:xfrm>
            <a:off x="8477263" y="141152"/>
            <a:ext cx="559378" cy="1367443"/>
            <a:chOff x="8477263" y="141152"/>
            <a:chExt cx="559378" cy="1367443"/>
          </a:xfrm>
        </p:grpSpPr>
        <p:grpSp>
          <p:nvGrpSpPr>
            <p:cNvPr id="504" name="Google Shape;504;p24"/>
            <p:cNvGrpSpPr/>
            <p:nvPr/>
          </p:nvGrpSpPr>
          <p:grpSpPr>
            <a:xfrm flipH="1">
              <a:off x="8514064" y="542861"/>
              <a:ext cx="444489" cy="431331"/>
              <a:chOff x="2284000" y="1388575"/>
              <a:chExt cx="293450" cy="284425"/>
            </a:xfrm>
          </p:grpSpPr>
          <p:sp>
            <p:nvSpPr>
              <p:cNvPr id="505" name="Google Shape;505;p24"/>
              <p:cNvSpPr/>
              <p:nvPr/>
            </p:nvSpPr>
            <p:spPr>
              <a:xfrm>
                <a:off x="2511325" y="1594875"/>
                <a:ext cx="66125" cy="781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25" fill="none" extrusionOk="0">
                    <a:moveTo>
                      <a:pt x="2644" y="3125"/>
                    </a:moveTo>
                    <a:lnTo>
                      <a:pt x="0" y="0"/>
                    </a:lnTo>
                    <a:lnTo>
                      <a:pt x="2644" y="0"/>
                    </a:lnTo>
                    <a:close/>
                  </a:path>
                </a:pathLst>
              </a:custGeom>
              <a:noFill/>
              <a:ln w="43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4"/>
              <p:cNvSpPr/>
              <p:nvPr/>
            </p:nvSpPr>
            <p:spPr>
              <a:xfrm>
                <a:off x="2284000" y="1388575"/>
                <a:ext cx="293450" cy="206325"/>
              </a:xfrm>
              <a:custGeom>
                <a:avLst/>
                <a:gdLst/>
                <a:ahLst/>
                <a:cxnLst/>
                <a:rect l="l" t="t" r="r" b="b"/>
                <a:pathLst>
                  <a:path w="11738" h="8253" fill="none" extrusionOk="0">
                    <a:moveTo>
                      <a:pt x="1" y="8226"/>
                    </a:moveTo>
                    <a:lnTo>
                      <a:pt x="1" y="1"/>
                    </a:lnTo>
                    <a:lnTo>
                      <a:pt x="11737" y="1"/>
                    </a:lnTo>
                    <a:lnTo>
                      <a:pt x="11737" y="6370"/>
                    </a:lnTo>
                    <a:lnTo>
                      <a:pt x="11737" y="8226"/>
                    </a:lnTo>
                    <a:lnTo>
                      <a:pt x="11737" y="8252"/>
                    </a:lnTo>
                    <a:lnTo>
                      <a:pt x="9093" y="8252"/>
                    </a:lnTo>
                    <a:lnTo>
                      <a:pt x="9093" y="8226"/>
                    </a:lnTo>
                    <a:close/>
                  </a:path>
                </a:pathLst>
              </a:custGeom>
              <a:noFill/>
              <a:ln w="4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4"/>
              <p:cNvSpPr/>
              <p:nvPr/>
            </p:nvSpPr>
            <p:spPr>
              <a:xfrm>
                <a:off x="2337750" y="1461675"/>
                <a:ext cx="168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730" h="1" fill="none" extrusionOk="0">
                    <a:moveTo>
                      <a:pt x="6730" y="1"/>
                    </a:moveTo>
                    <a:lnTo>
                      <a:pt x="0" y="1"/>
                    </a:lnTo>
                  </a:path>
                </a:pathLst>
              </a:custGeom>
              <a:noFill/>
              <a:ln w="4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4"/>
              <p:cNvSpPr/>
              <p:nvPr/>
            </p:nvSpPr>
            <p:spPr>
              <a:xfrm>
                <a:off x="2379475" y="1523450"/>
                <a:ext cx="1265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1" fill="none" extrusionOk="0">
                    <a:moveTo>
                      <a:pt x="5061" y="0"/>
                    </a:moveTo>
                    <a:lnTo>
                      <a:pt x="0" y="0"/>
                    </a:lnTo>
                  </a:path>
                </a:pathLst>
              </a:custGeom>
              <a:noFill/>
              <a:ln w="4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9" name="Google Shape;509;p24"/>
            <p:cNvSpPr/>
            <p:nvPr/>
          </p:nvSpPr>
          <p:spPr>
            <a:xfrm rot="10800000" flipH="1">
              <a:off x="8886557" y="1098424"/>
              <a:ext cx="150083" cy="150201"/>
            </a:xfrm>
            <a:custGeom>
              <a:avLst/>
              <a:gdLst/>
              <a:ahLst/>
              <a:cxnLst/>
              <a:rect l="l" t="t" r="r" b="b"/>
              <a:pathLst>
                <a:path w="1470" h="1470" fill="none" extrusionOk="0">
                  <a:moveTo>
                    <a:pt x="1469" y="735"/>
                  </a:moveTo>
                  <a:cubicBezTo>
                    <a:pt x="1469" y="1135"/>
                    <a:pt x="1135" y="1469"/>
                    <a:pt x="735" y="1469"/>
                  </a:cubicBezTo>
                  <a:cubicBezTo>
                    <a:pt x="334" y="1469"/>
                    <a:pt x="1" y="1135"/>
                    <a:pt x="1" y="735"/>
                  </a:cubicBezTo>
                  <a:cubicBezTo>
                    <a:pt x="1" y="321"/>
                    <a:pt x="334" y="0"/>
                    <a:pt x="735" y="0"/>
                  </a:cubicBezTo>
                  <a:cubicBezTo>
                    <a:pt x="1135" y="0"/>
                    <a:pt x="1469" y="321"/>
                    <a:pt x="1469" y="735"/>
                  </a:cubicBezTo>
                  <a:close/>
                </a:path>
              </a:pathLst>
            </a:custGeom>
            <a:noFill/>
            <a:ln w="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24"/>
            <p:cNvGrpSpPr/>
            <p:nvPr/>
          </p:nvGrpSpPr>
          <p:grpSpPr>
            <a:xfrm flipH="1">
              <a:off x="8747965" y="141152"/>
              <a:ext cx="138593" cy="138228"/>
              <a:chOff x="4272475" y="387825"/>
              <a:chExt cx="86475" cy="86150"/>
            </a:xfrm>
          </p:grpSpPr>
          <p:sp>
            <p:nvSpPr>
              <p:cNvPr id="511" name="Google Shape;511;p24"/>
              <p:cNvSpPr/>
              <p:nvPr/>
            </p:nvSpPr>
            <p:spPr>
              <a:xfrm>
                <a:off x="4315875" y="387825"/>
                <a:ext cx="2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446" fill="none" extrusionOk="0">
                    <a:moveTo>
                      <a:pt x="0" y="1"/>
                    </a:moveTo>
                    <a:lnTo>
                      <a:pt x="0" y="3446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4"/>
              <p:cNvSpPr/>
              <p:nvPr/>
            </p:nvSpPr>
            <p:spPr>
              <a:xfrm>
                <a:off x="4272475" y="430900"/>
                <a:ext cx="86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1" fill="none" extrusionOk="0">
                    <a:moveTo>
                      <a:pt x="0" y="0"/>
                    </a:moveTo>
                    <a:lnTo>
                      <a:pt x="3459" y="0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4"/>
              <p:cNvSpPr/>
              <p:nvPr/>
            </p:nvSpPr>
            <p:spPr>
              <a:xfrm>
                <a:off x="4285150" y="400525"/>
                <a:ext cx="6112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44" fill="none" extrusionOk="0">
                    <a:moveTo>
                      <a:pt x="2444" y="0"/>
                    </a:moveTo>
                    <a:lnTo>
                      <a:pt x="1" y="2444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4"/>
              <p:cNvSpPr/>
              <p:nvPr/>
            </p:nvSpPr>
            <p:spPr>
              <a:xfrm>
                <a:off x="4285150" y="400525"/>
                <a:ext cx="6112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44" fill="none" extrusionOk="0">
                    <a:moveTo>
                      <a:pt x="1" y="0"/>
                    </a:moveTo>
                    <a:lnTo>
                      <a:pt x="2444" y="2444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24"/>
            <p:cNvSpPr/>
            <p:nvPr/>
          </p:nvSpPr>
          <p:spPr>
            <a:xfrm rot="10800000" flipH="1">
              <a:off x="8477263" y="1237681"/>
              <a:ext cx="270701" cy="270914"/>
            </a:xfrm>
            <a:custGeom>
              <a:avLst/>
              <a:gdLst/>
              <a:ahLst/>
              <a:cxnLst/>
              <a:rect l="l" t="t" r="r" b="b"/>
              <a:pathLst>
                <a:path w="1470" h="1470" fill="none" extrusionOk="0">
                  <a:moveTo>
                    <a:pt x="1469" y="735"/>
                  </a:moveTo>
                  <a:cubicBezTo>
                    <a:pt x="1469" y="1135"/>
                    <a:pt x="1135" y="1469"/>
                    <a:pt x="735" y="1469"/>
                  </a:cubicBezTo>
                  <a:cubicBezTo>
                    <a:pt x="334" y="1469"/>
                    <a:pt x="1" y="1135"/>
                    <a:pt x="1" y="735"/>
                  </a:cubicBezTo>
                  <a:cubicBezTo>
                    <a:pt x="1" y="321"/>
                    <a:pt x="334" y="0"/>
                    <a:pt x="735" y="0"/>
                  </a:cubicBezTo>
                  <a:cubicBezTo>
                    <a:pt x="1135" y="0"/>
                    <a:pt x="1469" y="321"/>
                    <a:pt x="1469" y="735"/>
                  </a:cubicBezTo>
                  <a:close/>
                </a:path>
              </a:pathLst>
            </a:custGeom>
            <a:noFill/>
            <a:ln w="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44" y="628650"/>
            <a:ext cx="6565815" cy="635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112" y="1028700"/>
            <a:ext cx="7207758" cy="3070081"/>
          </a:xfrm>
        </p:spPr>
        <p:txBody>
          <a:bodyPr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8753" y="243420"/>
            <a:ext cx="1886547" cy="231901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BE445AB-7EDE-4735-96E3-850A70698661}" type="datetime1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ru-RU"/>
              <a:t>Национальный центр защиты персональных данных Республики Беларусь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DAD93-7CC9-4367-99A1-8ECC753F090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 descr="RedHashing.emf">
            <a:extLst>
              <a:ext uri="{FF2B5EF4-FFF2-40B4-BE49-F238E27FC236}">
                <a16:creationId xmlns:a16="http://schemas.microsoft.com/office/drawing/2014/main" id="{6AA42B41-C034-43D7-B16D-9035F8A1B649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482598"/>
            <a:ext cx="7525145" cy="14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C416D3-9954-41F1-A6F5-0AB9C6944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" y="126904"/>
            <a:ext cx="847109" cy="6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9029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75" y="1317097"/>
            <a:ext cx="6464295" cy="1537549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6875" y="2854647"/>
            <a:ext cx="646429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C4813-FDB4-48D1-A862-D82DA645CB0A}" type="datetime1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Национальный центр защиты персональных данных Республики Беларусь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3AE24-B125-4286-94AB-ACA4212C601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dHashing.emf">
            <a:extLst>
              <a:ext uri="{FF2B5EF4-FFF2-40B4-BE49-F238E27FC236}">
                <a16:creationId xmlns:a16="http://schemas.microsoft.com/office/drawing/2014/main" id="{7ECFE3F9-DFB5-4E6C-821C-7E59546B72EC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482598"/>
            <a:ext cx="7525145" cy="14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28BF80-1B58-4C4D-B518-F463B99F30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" y="126904"/>
            <a:ext cx="847109" cy="6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3730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subTitle" idx="1"/>
          </p:nvPr>
        </p:nvSpPr>
        <p:spPr>
          <a:xfrm>
            <a:off x="2017726" y="2519050"/>
            <a:ext cx="5911800" cy="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2"/>
          </p:nvPr>
        </p:nvSpPr>
        <p:spPr>
          <a:xfrm>
            <a:off x="2017425" y="1205425"/>
            <a:ext cx="5911800" cy="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3"/>
          </p:nvPr>
        </p:nvSpPr>
        <p:spPr>
          <a:xfrm>
            <a:off x="2017752" y="3832400"/>
            <a:ext cx="5911800" cy="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 hasCustomPrompt="1"/>
          </p:nvPr>
        </p:nvSpPr>
        <p:spPr>
          <a:xfrm>
            <a:off x="1214429" y="2702041"/>
            <a:ext cx="930300" cy="31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900">
                <a:solidFill>
                  <a:schemeClr val="dk2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 idx="4" hasCustomPrompt="1"/>
          </p:nvPr>
        </p:nvSpPr>
        <p:spPr>
          <a:xfrm>
            <a:off x="1214834" y="1388566"/>
            <a:ext cx="9285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900">
                <a:solidFill>
                  <a:schemeClr val="dk2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 idx="5" hasCustomPrompt="1"/>
          </p:nvPr>
        </p:nvSpPr>
        <p:spPr>
          <a:xfrm>
            <a:off x="1215241" y="4015391"/>
            <a:ext cx="9303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900">
                <a:solidFill>
                  <a:schemeClr val="dk2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 idx="6"/>
          </p:nvPr>
        </p:nvSpPr>
        <p:spPr>
          <a:xfrm>
            <a:off x="228600" y="342540"/>
            <a:ext cx="8686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600"/>
              <a:buNone/>
              <a:defRPr sz="2600" b="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17" title="tech.png"/>
          <p:cNvPicPr preferRelativeResize="0"/>
          <p:nvPr/>
        </p:nvPicPr>
        <p:blipFill rotWithShape="1">
          <a:blip r:embed="rId2">
            <a:alphaModFix amt="56000"/>
          </a:blip>
          <a:srcRect l="16170" r="18704"/>
          <a:stretch/>
        </p:blipFill>
        <p:spPr>
          <a:xfrm rot="-10530784">
            <a:off x="5058896" y="980700"/>
            <a:ext cx="7337953" cy="5739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48055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2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●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○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■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●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○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■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●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○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■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0" r:id="rId2"/>
    <p:sldLayoutId id="2147483676" r:id="rId3"/>
    <p:sldLayoutId id="2147483677" r:id="rId4"/>
    <p:sldLayoutId id="2147483678" r:id="rId5"/>
    <p:sldLayoutId id="2147483684" r:id="rId6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pd.b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9"/>
          <p:cNvSpPr txBox="1">
            <a:spLocks noGrp="1"/>
          </p:cNvSpPr>
          <p:nvPr>
            <p:ph type="ctrTitle"/>
          </p:nvPr>
        </p:nvSpPr>
        <p:spPr>
          <a:xfrm>
            <a:off x="426686" y="1928219"/>
            <a:ext cx="8290627" cy="12870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lnSpc>
                <a:spcPts val="3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ошибки: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риски несут ритейлеры при несоблюдении требований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обработке персональных данных</a:t>
            </a:r>
            <a:endParaRPr lang="ru-RU" sz="2000" dirty="0">
              <a:solidFill>
                <a:srgbClr val="002060"/>
              </a:solidFill>
              <a:latin typeface="Chiv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75142-F123-DE7F-76D2-025F3D82853D}"/>
              </a:ext>
            </a:extLst>
          </p:cNvPr>
          <p:cNvSpPr txBox="1"/>
          <p:nvPr/>
        </p:nvSpPr>
        <p:spPr>
          <a:xfrm>
            <a:off x="5574161" y="3776414"/>
            <a:ext cx="32861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Диско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контроля и аудита Национального центра защиты персональных данных </a:t>
            </a:r>
            <a:endParaRPr lang="ru-BY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BFDA56-05D0-209B-0C7D-E0205A307D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4" y="350520"/>
            <a:ext cx="1287062" cy="128706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EEF41D-4419-380F-7754-294A8DF98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94" y="833782"/>
            <a:ext cx="5940425" cy="11576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33281B-751F-EB7B-0415-869871D1D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95" y="2143786"/>
            <a:ext cx="5940425" cy="1209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7C6B1-C5D9-F808-6203-82F1717ACB07}"/>
              </a:ext>
            </a:extLst>
          </p:cNvPr>
          <p:cNvSpPr txBox="1"/>
          <p:nvPr/>
        </p:nvSpPr>
        <p:spPr>
          <a:xfrm>
            <a:off x="945295" y="3505225"/>
            <a:ext cx="75974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6088" algn="just"/>
            <a:r>
              <a:rPr lang="ru-RU" b="0" i="0" dirty="0">
                <a:solidFill>
                  <a:srgbClr val="00427E"/>
                </a:solidFill>
                <a:effectLst/>
                <a:latin typeface="Chivo"/>
              </a:rPr>
              <a:t>Оператор обязан в пятнадцатидневный срок после получения заявления субъекта персональных данных в соответствии с его содержанием прекратить обработку персональных данных, осуществить их удаление и </a:t>
            </a:r>
            <a:r>
              <a:rPr lang="ru-RU" b="1" i="0" dirty="0">
                <a:solidFill>
                  <a:srgbClr val="00427E"/>
                </a:solidFill>
                <a:effectLst/>
                <a:latin typeface="Chivo"/>
              </a:rPr>
              <a:t>уведомить об этом субъекта персональных данных</a:t>
            </a:r>
            <a:r>
              <a:rPr lang="ru-RU" b="0" i="0" dirty="0">
                <a:solidFill>
                  <a:srgbClr val="00427E"/>
                </a:solidFill>
                <a:effectLst/>
                <a:latin typeface="Chivo"/>
              </a:rPr>
              <a:t>, если отсутствуют иные основания для таких действий с персональными данными, предусмотренные настоящим Законом и иными законодательными актами</a:t>
            </a:r>
            <a:r>
              <a:rPr lang="en-US" b="0" i="0" dirty="0">
                <a:solidFill>
                  <a:srgbClr val="00427E"/>
                </a:solidFill>
                <a:effectLst/>
                <a:latin typeface="Chivo"/>
              </a:rPr>
              <a:t> (</a:t>
            </a:r>
            <a:r>
              <a:rPr lang="ru-RU" b="0" i="0" dirty="0">
                <a:solidFill>
                  <a:srgbClr val="00427E"/>
                </a:solidFill>
                <a:effectLst/>
                <a:latin typeface="Chivo"/>
              </a:rPr>
              <a:t>статья 10 Закона № 99</a:t>
            </a:r>
            <a:r>
              <a:rPr lang="en-US" b="0" i="0" dirty="0">
                <a:solidFill>
                  <a:srgbClr val="00427E"/>
                </a:solidFill>
                <a:effectLst/>
                <a:latin typeface="Chivo"/>
              </a:rPr>
              <a:t>)</a:t>
            </a:r>
            <a:r>
              <a:rPr lang="ru-RU" b="0" i="0" dirty="0">
                <a:solidFill>
                  <a:srgbClr val="00427E"/>
                </a:solidFill>
                <a:effectLst/>
                <a:latin typeface="Chivo"/>
              </a:rPr>
              <a:t>.</a:t>
            </a:r>
            <a:endParaRPr lang="ru-RU" dirty="0">
              <a:solidFill>
                <a:srgbClr val="00427E"/>
              </a:solidFill>
              <a:latin typeface="Chivo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A6C663-8238-7FD1-B05B-FF440181134C}"/>
              </a:ext>
            </a:extLst>
          </p:cNvPr>
          <p:cNvSpPr txBox="1">
            <a:spLocks/>
          </p:cNvSpPr>
          <p:nvPr/>
        </p:nvSpPr>
        <p:spPr>
          <a:xfrm>
            <a:off x="773296" y="337638"/>
            <a:ext cx="7597405" cy="57096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533400">
              <a:spcAft>
                <a:spcPct val="35000"/>
              </a:spcAft>
            </a:pPr>
            <a:r>
              <a:rPr lang="ru-RU" sz="2000" b="1" dirty="0">
                <a:solidFill>
                  <a:srgbClr val="00427E"/>
                </a:solidFill>
                <a:latin typeface="Chivo"/>
              </a:rPr>
              <a:t>Рекламная рассылка после отзыва согласия</a:t>
            </a:r>
            <a:endParaRPr lang="en-US" sz="2000" b="1" dirty="0">
              <a:solidFill>
                <a:srgbClr val="00427E"/>
              </a:solidFill>
              <a:latin typeface="Chivo"/>
            </a:endParaRPr>
          </a:p>
        </p:txBody>
      </p:sp>
    </p:spTree>
    <p:extLst>
      <p:ext uri="{BB962C8B-B14F-4D97-AF65-F5344CB8AC3E}">
        <p14:creationId xmlns:p14="http://schemas.microsoft.com/office/powerpoint/2010/main" val="159107913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B5667-FCF7-86A8-F799-B79165C06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1B9F-A5D5-A7C1-1EC5-F171552451F8}"/>
              </a:ext>
            </a:extLst>
          </p:cNvPr>
          <p:cNvSpPr txBox="1">
            <a:spLocks/>
          </p:cNvSpPr>
          <p:nvPr/>
        </p:nvSpPr>
        <p:spPr>
          <a:xfrm>
            <a:off x="695324" y="1128916"/>
            <a:ext cx="7597405" cy="57096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533400">
              <a:spcAft>
                <a:spcPct val="35000"/>
              </a:spcAft>
            </a:pPr>
            <a:r>
              <a:rPr lang="ru-RU" sz="2000" b="1" dirty="0">
                <a:solidFill>
                  <a:srgbClr val="00427E"/>
                </a:solidFill>
                <a:latin typeface="Chivo"/>
              </a:rPr>
              <a:t>4 минуты в день</a:t>
            </a:r>
            <a:endParaRPr lang="en-US" sz="2000" b="1" dirty="0">
              <a:solidFill>
                <a:srgbClr val="00427E"/>
              </a:solidFill>
              <a:latin typeface="Chivo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AC09CF-13AF-11D3-C228-13FFFCC489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115" t="48663" r="16767"/>
          <a:stretch>
            <a:fillRect/>
          </a:stretch>
        </p:blipFill>
        <p:spPr>
          <a:xfrm>
            <a:off x="3395277" y="2209967"/>
            <a:ext cx="2353445" cy="1937045"/>
          </a:xfrm>
          <a:prstGeom prst="cloud">
            <a:avLst/>
          </a:prstGeom>
        </p:spPr>
      </p:pic>
    </p:spTree>
    <p:extLst>
      <p:ext uri="{BB962C8B-B14F-4D97-AF65-F5344CB8AC3E}">
        <p14:creationId xmlns:p14="http://schemas.microsoft.com/office/powerpoint/2010/main" val="141413557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0D4567-66E3-DE07-E8AB-8228C2F78411}"/>
              </a:ext>
            </a:extLst>
          </p:cNvPr>
          <p:cNvSpPr txBox="1">
            <a:spLocks/>
          </p:cNvSpPr>
          <p:nvPr/>
        </p:nvSpPr>
        <p:spPr>
          <a:xfrm>
            <a:off x="773296" y="337638"/>
            <a:ext cx="7597405" cy="57096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533400">
              <a:spcAft>
                <a:spcPct val="35000"/>
              </a:spcAft>
            </a:pPr>
            <a:r>
              <a:rPr lang="ru-RU" sz="2000" b="1" dirty="0">
                <a:solidFill>
                  <a:srgbClr val="00427E"/>
                </a:solidFill>
                <a:latin typeface="Chivo"/>
              </a:rPr>
              <a:t>Обрабатываемые персональные данные являются избыточными по отношению к заявленным целям их обработки</a:t>
            </a:r>
            <a:endParaRPr lang="en-US" sz="2000" b="1" dirty="0">
              <a:solidFill>
                <a:srgbClr val="00427E"/>
              </a:solidFill>
              <a:latin typeface="Chivo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9F4AE4-7B84-B4D7-8841-D8FF597F4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08" y="1054235"/>
            <a:ext cx="4111486" cy="38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237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944DD-F931-6379-7B97-D91C27323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0F5766-49B4-DE5A-3456-E166DFDBFE5C}"/>
              </a:ext>
            </a:extLst>
          </p:cNvPr>
          <p:cNvSpPr txBox="1">
            <a:spLocks/>
          </p:cNvSpPr>
          <p:nvPr/>
        </p:nvSpPr>
        <p:spPr>
          <a:xfrm>
            <a:off x="773296" y="337638"/>
            <a:ext cx="7597405" cy="57096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533400">
              <a:spcAft>
                <a:spcPct val="35000"/>
              </a:spcAft>
            </a:pPr>
            <a:r>
              <a:rPr lang="ru-RU" sz="2000" b="1" dirty="0">
                <a:solidFill>
                  <a:srgbClr val="00427E"/>
                </a:solidFill>
                <a:latin typeface="Chivo"/>
              </a:rPr>
              <a:t>«Бесконечная» обработка персональных данных</a:t>
            </a:r>
            <a:endParaRPr lang="en-US" sz="2000" b="1" dirty="0">
              <a:solidFill>
                <a:srgbClr val="00427E"/>
              </a:solidFill>
              <a:latin typeface="Chiv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C52EE-9502-8F35-B584-A88B6839AFB1}"/>
              </a:ext>
            </a:extLst>
          </p:cNvPr>
          <p:cNvSpPr txBox="1">
            <a:spLocks/>
          </p:cNvSpPr>
          <p:nvPr/>
        </p:nvSpPr>
        <p:spPr>
          <a:xfrm>
            <a:off x="773296" y="1050945"/>
            <a:ext cx="7597405" cy="185528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533400">
              <a:spcAft>
                <a:spcPct val="35000"/>
              </a:spcAft>
            </a:pPr>
            <a:r>
              <a:rPr lang="ru-RU" sz="1600" dirty="0">
                <a:solidFill>
                  <a:srgbClr val="00427E"/>
                </a:solidFill>
                <a:latin typeface="Chivo"/>
              </a:rPr>
              <a:t>Операторам необходимо: </a:t>
            </a:r>
            <a:endParaRPr lang="en-US" sz="1600" dirty="0">
              <a:solidFill>
                <a:srgbClr val="00427E"/>
              </a:solidFill>
              <a:latin typeface="Chivo"/>
            </a:endParaRPr>
          </a:p>
          <a:p>
            <a:pPr marL="285750" indent="-285750" defTabSz="533400"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27E"/>
                </a:solidFill>
                <a:latin typeface="Chivo"/>
              </a:rPr>
              <a:t>обеспечить возможность удаления личного кабинета (отзыва согласия, расторжения пользовательского соглашения)</a:t>
            </a:r>
            <a:r>
              <a:rPr lang="en-US" sz="1600" dirty="0">
                <a:solidFill>
                  <a:srgbClr val="00427E"/>
                </a:solidFill>
                <a:latin typeface="Chivo"/>
              </a:rPr>
              <a:t>;</a:t>
            </a:r>
            <a:endParaRPr lang="ru-RU" sz="1600" dirty="0">
              <a:solidFill>
                <a:srgbClr val="00427E"/>
              </a:solidFill>
              <a:latin typeface="Chivo"/>
            </a:endParaRPr>
          </a:p>
          <a:p>
            <a:pPr marL="285750" indent="-285750" defTabSz="533400"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27E"/>
                </a:solidFill>
                <a:latin typeface="Chivo"/>
              </a:rPr>
              <a:t>установить конкретный, объективно необходимый срок обработки (хранения) персональных данных пользователей при оказании им услуг, доступ к которым предоставляется посредством Интернет-сайта и мобильного приложения</a:t>
            </a:r>
            <a:r>
              <a:rPr lang="en-US" sz="1600" dirty="0">
                <a:solidFill>
                  <a:srgbClr val="00427E"/>
                </a:solidFill>
                <a:latin typeface="Chivo"/>
              </a:rPr>
              <a:t> </a:t>
            </a:r>
            <a:r>
              <a:rPr lang="ru-RU" sz="1600" dirty="0">
                <a:solidFill>
                  <a:srgbClr val="00427E"/>
                </a:solidFill>
                <a:latin typeface="Chivo"/>
              </a:rPr>
              <a:t>(например, не более 3-ех лет с даты последнего входа)</a:t>
            </a:r>
            <a:endParaRPr lang="en-US" sz="1600" dirty="0">
              <a:solidFill>
                <a:srgbClr val="00427E"/>
              </a:solidFill>
              <a:latin typeface="Chivo"/>
            </a:endParaRPr>
          </a:p>
          <a:p>
            <a:pPr defTabSz="533400">
              <a:spcAft>
                <a:spcPct val="35000"/>
              </a:spcAft>
            </a:pPr>
            <a:endParaRPr lang="ru-RU" sz="1600" dirty="0">
              <a:solidFill>
                <a:srgbClr val="00427E"/>
              </a:solidFill>
              <a:latin typeface="Chivo"/>
            </a:endParaRPr>
          </a:p>
        </p:txBody>
      </p:sp>
    </p:spTree>
    <p:extLst>
      <p:ext uri="{BB962C8B-B14F-4D97-AF65-F5344CB8AC3E}">
        <p14:creationId xmlns:p14="http://schemas.microsoft.com/office/powerpoint/2010/main" val="77466586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4BF4B-241A-B27D-0040-97B3D4C65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889B7F9-069E-319C-89D2-B8AB0AD5E0F0}"/>
              </a:ext>
            </a:extLst>
          </p:cNvPr>
          <p:cNvSpPr txBox="1">
            <a:spLocks/>
          </p:cNvSpPr>
          <p:nvPr/>
        </p:nvSpPr>
        <p:spPr>
          <a:xfrm>
            <a:off x="773296" y="337638"/>
            <a:ext cx="7867430" cy="57096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533400">
              <a:spcAft>
                <a:spcPct val="35000"/>
              </a:spcAft>
            </a:pPr>
            <a:r>
              <a:rPr lang="ru-RU" sz="1900" b="1" dirty="0">
                <a:solidFill>
                  <a:srgbClr val="00427E"/>
                </a:solidFill>
                <a:latin typeface="Chivo"/>
              </a:rPr>
              <a:t>Привлечение уполномоченных лиц с нарушением требований Закона</a:t>
            </a:r>
            <a:endParaRPr lang="en-US" sz="1900" b="1" dirty="0">
              <a:solidFill>
                <a:srgbClr val="00427E"/>
              </a:solidFill>
              <a:latin typeface="Chiv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10F18-EAFF-1FE3-EF7D-F4BB91AB7D81}"/>
              </a:ext>
            </a:extLst>
          </p:cNvPr>
          <p:cNvSpPr txBox="1">
            <a:spLocks/>
          </p:cNvSpPr>
          <p:nvPr/>
        </p:nvSpPr>
        <p:spPr>
          <a:xfrm>
            <a:off x="773296" y="1050945"/>
            <a:ext cx="7597405" cy="185528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533400">
              <a:spcAft>
                <a:spcPct val="35000"/>
              </a:spcAft>
            </a:pPr>
            <a:r>
              <a:rPr lang="ru-RU" sz="1600" dirty="0">
                <a:solidFill>
                  <a:srgbClr val="00427E"/>
                </a:solidFill>
                <a:latin typeface="Chivo"/>
              </a:rPr>
              <a:t>Операторам необходимо:</a:t>
            </a:r>
          </a:p>
          <a:p>
            <a:pPr marL="285750" indent="-285750" defTabSz="533400"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27E"/>
                </a:solidFill>
                <a:latin typeface="Chivo"/>
              </a:rPr>
              <a:t>привлекать к обработке персональных данных только тех уполномоченных лиц, которые предоставляют достаточные гарантии принятия ими соответствующих правовых, организационных и технических мер по обеспечению защиты персональных данных согласно требованиям Закона;</a:t>
            </a:r>
          </a:p>
          <a:p>
            <a:pPr marL="285750" indent="-285750" defTabSz="533400"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27E"/>
                </a:solidFill>
                <a:latin typeface="Chivo"/>
              </a:rPr>
              <a:t>осуществлять постоянный контроль за соблюдением уполномоченными лицами мер по обеспечению защиты персональных данных.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46A99-AE72-7D97-75EE-359B17B6B97B}"/>
              </a:ext>
            </a:extLst>
          </p:cNvPr>
          <p:cNvSpPr txBox="1"/>
          <p:nvPr/>
        </p:nvSpPr>
        <p:spPr>
          <a:xfrm>
            <a:off x="1025067" y="3605556"/>
            <a:ext cx="74140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sz="1400" i="1" dirty="0">
                <a:effectLst/>
                <a:latin typeface="Chivo"/>
                <a:ea typeface="Calibri" panose="020F0502020204030204" pitchFamily="34" charset="0"/>
              </a:rPr>
              <a:t>В 202</a:t>
            </a:r>
            <a:r>
              <a:rPr lang="ru-RU" sz="1400" i="1" dirty="0">
                <a:effectLst/>
                <a:latin typeface="Chivo"/>
                <a:ea typeface="Calibri" panose="020F0502020204030204" pitchFamily="34" charset="0"/>
              </a:rPr>
              <a:t>5</a:t>
            </a:r>
            <a:r>
              <a:rPr lang="ru-BY" sz="1400" i="1" dirty="0">
                <a:effectLst/>
                <a:latin typeface="Chivo"/>
                <a:ea typeface="Calibri" panose="020F0502020204030204" pitchFamily="34" charset="0"/>
              </a:rPr>
              <a:t> году в Центр поступило </a:t>
            </a:r>
            <a:r>
              <a:rPr lang="ru-RU" sz="1400" i="1" dirty="0">
                <a:effectLst/>
                <a:latin typeface="Chivo"/>
                <a:ea typeface="Calibri" panose="020F0502020204030204" pitchFamily="34" charset="0"/>
              </a:rPr>
              <a:t>50</a:t>
            </a:r>
            <a:r>
              <a:rPr lang="ru-BY" sz="1400" i="1" dirty="0">
                <a:effectLst/>
                <a:latin typeface="Chivo"/>
                <a:ea typeface="Calibri" panose="020F0502020204030204" pitchFamily="34" charset="0"/>
              </a:rPr>
              <a:t> уведомлений операторов о нарушении систем защиты персональных данных</a:t>
            </a:r>
            <a:r>
              <a:rPr lang="ru-RU" sz="1400" i="1" dirty="0">
                <a:effectLst/>
                <a:latin typeface="Chivo"/>
                <a:ea typeface="Calibri" panose="020F0502020204030204" pitchFamily="34" charset="0"/>
              </a:rPr>
              <a:t> (в 2024 г. – 26)</a:t>
            </a:r>
            <a:r>
              <a:rPr lang="en-US" sz="1400" i="1" dirty="0">
                <a:effectLst/>
                <a:latin typeface="Chivo"/>
                <a:ea typeface="Calibri" panose="020F0502020204030204" pitchFamily="34" charset="0"/>
              </a:rPr>
              <a:t>, </a:t>
            </a:r>
            <a:r>
              <a:rPr lang="ru-RU" i="1" dirty="0">
                <a:latin typeface="Chivo"/>
                <a:ea typeface="Calibri" panose="020F0502020204030204" pitchFamily="34" charset="0"/>
              </a:rPr>
              <a:t>из них свыше 20 в связи с нарушением систем защиты персональных данных уполномоченными лицами.</a:t>
            </a:r>
            <a:endParaRPr lang="ru-BY" i="1" dirty="0">
              <a:latin typeface="Chivo"/>
            </a:endParaRPr>
          </a:p>
        </p:txBody>
      </p:sp>
    </p:spTree>
    <p:extLst>
      <p:ext uri="{BB962C8B-B14F-4D97-AF65-F5344CB8AC3E}">
        <p14:creationId xmlns:p14="http://schemas.microsoft.com/office/powerpoint/2010/main" val="415527760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8971C-BF72-B544-9595-9B9ABC16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4CF309-4333-4D57-6ABC-0A38D3160DE1}"/>
              </a:ext>
            </a:extLst>
          </p:cNvPr>
          <p:cNvSpPr txBox="1">
            <a:spLocks/>
          </p:cNvSpPr>
          <p:nvPr/>
        </p:nvSpPr>
        <p:spPr>
          <a:xfrm>
            <a:off x="1289092" y="221592"/>
            <a:ext cx="6565815" cy="62679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000"/>
            </a:pPr>
            <a:r>
              <a:rPr lang="ru-RU" b="1" dirty="0">
                <a:solidFill>
                  <a:srgbClr val="002060"/>
                </a:solidFill>
                <a:latin typeface="Chivo"/>
                <a:sym typeface="Josefin Sans"/>
              </a:rPr>
              <a:t>Риски нарушения Закона</a:t>
            </a:r>
            <a:endParaRPr lang="en-GB" b="1" dirty="0">
              <a:solidFill>
                <a:srgbClr val="002060"/>
              </a:solidFill>
              <a:latin typeface="Chivo"/>
              <a:sym typeface="Josefin San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F65978-F902-97B4-3D77-FB7588F83CCF}"/>
              </a:ext>
            </a:extLst>
          </p:cNvPr>
          <p:cNvSpPr/>
          <p:nvPr/>
        </p:nvSpPr>
        <p:spPr>
          <a:xfrm>
            <a:off x="492742" y="927786"/>
            <a:ext cx="1084320" cy="1019647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45000" r="-4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E3096-3490-49D0-1DE2-3391BB823008}"/>
              </a:ext>
            </a:extLst>
          </p:cNvPr>
          <p:cNvSpPr txBox="1"/>
          <p:nvPr/>
        </p:nvSpPr>
        <p:spPr>
          <a:xfrm>
            <a:off x="1894368" y="1129832"/>
            <a:ext cx="68314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жалобы и обращения в Центр по вопросам нарушения законодательства о персональных данных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BY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DC6EC2-0758-D4F0-4BE7-75F74D944C1A}"/>
              </a:ext>
            </a:extLst>
          </p:cNvPr>
          <p:cNvSpPr txBox="1"/>
          <p:nvPr/>
        </p:nvSpPr>
        <p:spPr>
          <a:xfrm>
            <a:off x="1894368" y="1437609"/>
            <a:ext cx="68314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внеплановой проверки, включение в план 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проверок </a:t>
            </a:r>
            <a:endParaRPr lang="ru-BY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EFBE4-CD34-C95C-FE3F-60665A45EBA9}"/>
              </a:ext>
            </a:extLst>
          </p:cNvPr>
          <p:cNvSpPr txBox="1"/>
          <p:nvPr/>
        </p:nvSpPr>
        <p:spPr>
          <a:xfrm>
            <a:off x="1894368" y="1745386"/>
            <a:ext cx="68314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к административной ответственности </a:t>
            </a:r>
            <a:endParaRPr lang="ru-BY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0AA28A-AF8D-86AB-3668-7F5B54C60439}"/>
              </a:ext>
            </a:extLst>
          </p:cNvPr>
          <p:cNvSpPr txBox="1"/>
          <p:nvPr/>
        </p:nvSpPr>
        <p:spPr>
          <a:xfrm>
            <a:off x="1894368" y="2053163"/>
            <a:ext cx="6831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вынесение требования о приостановлении (прекращении) обработки персональных данных в информационном ресурсе (системе)</a:t>
            </a:r>
            <a:endParaRPr lang="ru-BY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CB5A6E-3B3D-E321-697F-DE65B5DF7CEC}"/>
              </a:ext>
            </a:extLst>
          </p:cNvPr>
          <p:cNvSpPr txBox="1"/>
          <p:nvPr/>
        </p:nvSpPr>
        <p:spPr>
          <a:xfrm>
            <a:off x="538716" y="2666604"/>
            <a:ext cx="18234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имидж и репутация</a:t>
            </a:r>
            <a:endParaRPr lang="ru-BY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C9D2EB-B6CC-AB33-BD52-66C4D1D415A6}"/>
              </a:ext>
            </a:extLst>
          </p:cNvPr>
          <p:cNvSpPr txBox="1"/>
          <p:nvPr/>
        </p:nvSpPr>
        <p:spPr>
          <a:xfrm>
            <a:off x="538716" y="2974381"/>
            <a:ext cx="50486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нарушение систем защиты персональных данных, в том числе «утечка»</a:t>
            </a:r>
            <a:endParaRPr lang="ru-BY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9B352-F2D6-406D-B9DC-6B46C27D2FFA}"/>
              </a:ext>
            </a:extLst>
          </p:cNvPr>
          <p:cNvSpPr txBox="1"/>
          <p:nvPr/>
        </p:nvSpPr>
        <p:spPr>
          <a:xfrm>
            <a:off x="538716" y="3282158"/>
            <a:ext cx="37727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необходимость перестройки бизнес-процессов</a:t>
            </a:r>
            <a:endParaRPr lang="ru-BY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AB916-4C46-A7DC-82F0-8A2E5C4E0685}"/>
              </a:ext>
            </a:extLst>
          </p:cNvPr>
          <p:cNvSpPr txBox="1"/>
          <p:nvPr/>
        </p:nvSpPr>
        <p:spPr>
          <a:xfrm>
            <a:off x="538715" y="3572433"/>
            <a:ext cx="6181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дополнение КоАПа новыми составами (нарушение требований по кибербезопасности)</a:t>
            </a:r>
            <a:endParaRPr lang="ru-BY" sz="12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B1CA49F-DA3D-FF5D-658F-3A8252992ED1}"/>
              </a:ext>
            </a:extLst>
          </p:cNvPr>
          <p:cNvSpPr/>
          <p:nvPr/>
        </p:nvSpPr>
        <p:spPr>
          <a:xfrm>
            <a:off x="7006956" y="2805103"/>
            <a:ext cx="1084320" cy="1019647"/>
          </a:xfrm>
          <a:prstGeom prst="rect">
            <a:avLst/>
          </a:pr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C7F037-5D41-0501-3774-B51923E8FC06}"/>
              </a:ext>
            </a:extLst>
          </p:cNvPr>
          <p:cNvSpPr txBox="1"/>
          <p:nvPr/>
        </p:nvSpPr>
        <p:spPr>
          <a:xfrm>
            <a:off x="1846521" y="4203376"/>
            <a:ext cx="52631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427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ZERO TOLERANCE</a:t>
            </a:r>
            <a:r>
              <a:rPr lang="ru-RU" dirty="0">
                <a:solidFill>
                  <a:srgbClr val="00427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В ОТНОШЕНИИ УТЕЧЕК ПЕРСОНАЛЬНЫХ ДАННЫХ</a:t>
            </a:r>
            <a:endParaRPr lang="ru-BY" dirty="0">
              <a:solidFill>
                <a:srgbClr val="004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35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19" y="1551087"/>
            <a:ext cx="4015458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r>
              <a:rPr lang="ru-RU" sz="2781" dirty="0"/>
              <a:t>Спасибо за внимание!</a:t>
            </a:r>
          </a:p>
          <a:p>
            <a:pPr>
              <a:lnSpc>
                <a:spcPts val="3469"/>
              </a:lnSpc>
            </a:pPr>
            <a:endParaRPr lang="en-US" sz="2781" dirty="0"/>
          </a:p>
        </p:txBody>
      </p:sp>
      <p:sp>
        <p:nvSpPr>
          <p:cNvPr id="4" name="Text 1"/>
          <p:cNvSpPr/>
          <p:nvPr/>
        </p:nvSpPr>
        <p:spPr>
          <a:xfrm>
            <a:off x="496119" y="2206675"/>
            <a:ext cx="47227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Национальный центр защиты персональных данных</a:t>
            </a:r>
            <a:endParaRPr lang="en-US" sz="1094" dirty="0"/>
          </a:p>
        </p:txBody>
      </p:sp>
      <p:sp>
        <p:nvSpPr>
          <p:cNvPr id="5" name="Text 2"/>
          <p:cNvSpPr/>
          <p:nvPr/>
        </p:nvSpPr>
        <p:spPr>
          <a:xfrm>
            <a:off x="496119" y="2592959"/>
            <a:ext cx="47227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Виталий Иванович Диско</a:t>
            </a:r>
            <a:endParaRPr lang="en-US" sz="1094" dirty="0"/>
          </a:p>
        </p:txBody>
      </p:sp>
      <p:sp>
        <p:nvSpPr>
          <p:cNvPr id="6" name="Text 3"/>
          <p:cNvSpPr/>
          <p:nvPr/>
        </p:nvSpPr>
        <p:spPr>
          <a:xfrm>
            <a:off x="496119" y="2979242"/>
            <a:ext cx="47227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ru-RU" sz="109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</a:t>
            </a:r>
            <a:r>
              <a:rPr lang="en-US" sz="109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ачальник</a:t>
            </a:r>
            <a:r>
              <a:rPr lang="en-US" sz="109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управления контроля и аудита</a:t>
            </a:r>
            <a:endParaRPr lang="en-US" sz="1094" dirty="0"/>
          </a:p>
        </p:txBody>
      </p:sp>
      <p:sp>
        <p:nvSpPr>
          <p:cNvPr id="7" name="Text 4"/>
          <p:cNvSpPr/>
          <p:nvPr/>
        </p:nvSpPr>
        <p:spPr>
          <a:xfrm>
            <a:off x="496119" y="3365526"/>
            <a:ext cx="47227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Веб-сайт: </a:t>
            </a:r>
            <a:r>
              <a:rPr lang="en-US" sz="1094" u="sng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cpd.by</a:t>
            </a:r>
            <a:endParaRPr lang="en-US" sz="1094" dirty="0"/>
          </a:p>
        </p:txBody>
      </p:sp>
    </p:spTree>
    <p:extLst>
      <p:ext uri="{BB962C8B-B14F-4D97-AF65-F5344CB8AC3E}">
        <p14:creationId xmlns:p14="http://schemas.microsoft.com/office/powerpoint/2010/main" val="104198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4F8286-467E-A13F-14BD-2C19C7FF5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0" y="308097"/>
            <a:ext cx="8295725" cy="40411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0E08E8-F885-C71E-777C-E90E8501BF40}"/>
              </a:ext>
            </a:extLst>
          </p:cNvPr>
          <p:cNvSpPr txBox="1">
            <a:spLocks/>
          </p:cNvSpPr>
          <p:nvPr/>
        </p:nvSpPr>
        <p:spPr>
          <a:xfrm>
            <a:off x="1616812" y="380168"/>
            <a:ext cx="7597405" cy="57096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533400">
              <a:spcAft>
                <a:spcPct val="35000"/>
              </a:spcAft>
            </a:pPr>
            <a:r>
              <a:rPr lang="ru-RU" sz="2000" b="1" dirty="0">
                <a:solidFill>
                  <a:srgbClr val="00427E"/>
                </a:solidFill>
                <a:latin typeface="Chivo"/>
              </a:rPr>
              <a:t>Нарушение свободного характера согласия</a:t>
            </a:r>
            <a:endParaRPr lang="en-US" sz="2000" b="1" dirty="0">
              <a:solidFill>
                <a:srgbClr val="00427E"/>
              </a:solidFill>
              <a:latin typeface="Chivo"/>
            </a:endParaRPr>
          </a:p>
        </p:txBody>
      </p:sp>
    </p:spTree>
    <p:extLst>
      <p:ext uri="{BB962C8B-B14F-4D97-AF65-F5344CB8AC3E}">
        <p14:creationId xmlns:p14="http://schemas.microsoft.com/office/powerpoint/2010/main" val="10727301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A8AAFE-2E08-CE7F-251B-145753429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3" y="240940"/>
            <a:ext cx="3274828" cy="46616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0800F8-439A-797F-09DB-6B851979DD4C}"/>
              </a:ext>
            </a:extLst>
          </p:cNvPr>
          <p:cNvSpPr txBox="1">
            <a:spLocks/>
          </p:cNvSpPr>
          <p:nvPr/>
        </p:nvSpPr>
        <p:spPr>
          <a:xfrm>
            <a:off x="4572000" y="4012018"/>
            <a:ext cx="4541072" cy="68150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533400">
              <a:spcAft>
                <a:spcPct val="35000"/>
              </a:spcAft>
            </a:pPr>
            <a:r>
              <a:rPr lang="ru-RU" sz="1400" dirty="0">
                <a:solidFill>
                  <a:srgbClr val="00427E"/>
                </a:solidFill>
                <a:latin typeface="Chivo"/>
              </a:rPr>
              <a:t>Информация, предусмотренная пунктом 5 статьи 5 Закона, должна предоставляться отдельно от иной предоставляемой ему информации</a:t>
            </a:r>
            <a:endParaRPr lang="en-US" sz="1400" dirty="0">
              <a:solidFill>
                <a:srgbClr val="00427E"/>
              </a:solidFill>
              <a:latin typeface="Chivo"/>
            </a:endParaRPr>
          </a:p>
        </p:txBody>
      </p:sp>
    </p:spTree>
    <p:extLst>
      <p:ext uri="{BB962C8B-B14F-4D97-AF65-F5344CB8AC3E}">
        <p14:creationId xmlns:p14="http://schemas.microsoft.com/office/powerpoint/2010/main" val="24494065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1EAF0-932B-FFD9-3815-65B9859C7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C786F9-20A6-069B-733B-4752F9BCD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192" y="1064168"/>
            <a:ext cx="3500388" cy="26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710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B430FB-353D-CE03-D5C5-7A0AE438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42" y="202372"/>
            <a:ext cx="3074839" cy="20659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37AE02-41F0-2AC4-23EB-3747A1B4C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033" y="98484"/>
            <a:ext cx="2089478" cy="22968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6DD519-0610-6602-3397-787675A36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085" y="2490901"/>
            <a:ext cx="2970028" cy="22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2876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E66F7B-C465-E976-6D25-52D9CC284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96" y="1157654"/>
            <a:ext cx="4162425" cy="20193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5DFE1FE-070E-684D-67DD-3F056CD5AB20}"/>
              </a:ext>
            </a:extLst>
          </p:cNvPr>
          <p:cNvSpPr txBox="1">
            <a:spLocks/>
          </p:cNvSpPr>
          <p:nvPr/>
        </p:nvSpPr>
        <p:spPr>
          <a:xfrm>
            <a:off x="773296" y="724499"/>
            <a:ext cx="7597405" cy="57096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533400">
              <a:spcAft>
                <a:spcPct val="35000"/>
              </a:spcAft>
              <a:tabLst>
                <a:tab pos="2778125" algn="l"/>
              </a:tabLst>
            </a:pPr>
            <a:r>
              <a:rPr lang="ru-RU" sz="1800" b="1" dirty="0">
                <a:solidFill>
                  <a:srgbClr val="00427E"/>
                </a:solidFill>
                <a:latin typeface="Chivo"/>
              </a:rPr>
              <a:t>Нарушение однозначного и информированного характера согласия</a:t>
            </a:r>
            <a:endParaRPr lang="en-US" sz="1800" b="1" dirty="0">
              <a:solidFill>
                <a:srgbClr val="00427E"/>
              </a:solidFill>
              <a:latin typeface="Chivo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3895B08-AC3B-CCAE-5AAF-1647080C930A}"/>
              </a:ext>
            </a:extLst>
          </p:cNvPr>
          <p:cNvCxnSpPr/>
          <p:nvPr/>
        </p:nvCxnSpPr>
        <p:spPr>
          <a:xfrm flipV="1">
            <a:off x="339969" y="2167304"/>
            <a:ext cx="2157046" cy="422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0054EB-F040-898E-8FB1-43DF1E7DD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2754923"/>
            <a:ext cx="4514850" cy="2419350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47A1B84-40D5-503B-CBD4-9B37F53FC3A0}"/>
              </a:ext>
            </a:extLst>
          </p:cNvPr>
          <p:cNvCxnSpPr/>
          <p:nvPr/>
        </p:nvCxnSpPr>
        <p:spPr>
          <a:xfrm flipV="1">
            <a:off x="2854508" y="3399093"/>
            <a:ext cx="2157046" cy="422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16123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B7E80F-4AD2-C98D-A8D6-5D16424D4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61" y="895683"/>
            <a:ext cx="2691545" cy="33521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7E50A92-77AC-C208-3B30-366A01890F39}"/>
              </a:ext>
            </a:extLst>
          </p:cNvPr>
          <p:cNvSpPr txBox="1">
            <a:spLocks/>
          </p:cNvSpPr>
          <p:nvPr/>
        </p:nvSpPr>
        <p:spPr>
          <a:xfrm>
            <a:off x="773297" y="324719"/>
            <a:ext cx="7597405" cy="57096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533400">
              <a:spcAft>
                <a:spcPct val="35000"/>
              </a:spcAft>
            </a:pPr>
            <a:r>
              <a:rPr lang="ru-RU" sz="2000" b="1" dirty="0">
                <a:solidFill>
                  <a:srgbClr val="00427E"/>
                </a:solidFill>
                <a:latin typeface="Chivo"/>
              </a:rPr>
              <a:t>Невозможность решения базовых вопросов СПД</a:t>
            </a:r>
            <a:endParaRPr lang="en-US" sz="2000" b="1" dirty="0">
              <a:solidFill>
                <a:srgbClr val="00427E"/>
              </a:solidFill>
              <a:latin typeface="Chivo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0AD711-1B85-01EA-42FF-2D89D2B5C937}"/>
              </a:ext>
            </a:extLst>
          </p:cNvPr>
          <p:cNvSpPr txBox="1">
            <a:spLocks/>
          </p:cNvSpPr>
          <p:nvPr/>
        </p:nvSpPr>
        <p:spPr>
          <a:xfrm>
            <a:off x="1019481" y="4335207"/>
            <a:ext cx="7597405" cy="57096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533400">
              <a:spcAft>
                <a:spcPct val="35000"/>
              </a:spcAft>
            </a:pPr>
            <a:r>
              <a:rPr lang="ru-RU" sz="1800" dirty="0">
                <a:solidFill>
                  <a:srgbClr val="00427E"/>
                </a:solidFill>
                <a:latin typeface="Chivo"/>
              </a:rPr>
              <a:t>Рекомендуется не ограничиваться базовыми каналами взаимодействия </a:t>
            </a:r>
            <a:endParaRPr lang="en-US" sz="1800" dirty="0">
              <a:solidFill>
                <a:srgbClr val="00427E"/>
              </a:solidFill>
              <a:latin typeface="Chivo"/>
            </a:endParaRPr>
          </a:p>
          <a:p>
            <a:pPr algn="ctr" defTabSz="533400">
              <a:spcAft>
                <a:spcPct val="35000"/>
              </a:spcAft>
            </a:pPr>
            <a:r>
              <a:rPr lang="ru-RU" sz="1800" dirty="0">
                <a:solidFill>
                  <a:srgbClr val="00427E"/>
                </a:solidFill>
                <a:latin typeface="Chivo"/>
              </a:rPr>
              <a:t>с СПД (заявление, мейл </a:t>
            </a:r>
            <a:r>
              <a:rPr lang="en-US" sz="1800" dirty="0">
                <a:solidFill>
                  <a:srgbClr val="00427E"/>
                </a:solidFill>
                <a:latin typeface="Chivo"/>
              </a:rPr>
              <a:t>DPO</a:t>
            </a:r>
            <a:r>
              <a:rPr lang="ru-RU" sz="1800" dirty="0">
                <a:solidFill>
                  <a:srgbClr val="00427E"/>
                </a:solidFill>
                <a:latin typeface="Chivo"/>
              </a:rPr>
              <a:t>)</a:t>
            </a:r>
            <a:endParaRPr lang="en-US" sz="1800" dirty="0">
              <a:solidFill>
                <a:srgbClr val="00427E"/>
              </a:solidFill>
              <a:latin typeface="Chivo"/>
            </a:endParaRPr>
          </a:p>
        </p:txBody>
      </p:sp>
    </p:spTree>
    <p:extLst>
      <p:ext uri="{BB962C8B-B14F-4D97-AF65-F5344CB8AC3E}">
        <p14:creationId xmlns:p14="http://schemas.microsoft.com/office/powerpoint/2010/main" val="13817269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1DFF3A-4F36-6315-F8DB-FA708C32A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047"/>
            <a:ext cx="9144000" cy="7391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15A8F1-CC69-F4F1-CA09-F3FB50347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8" y="2571750"/>
            <a:ext cx="8045227" cy="413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3158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1FC508-08AB-A703-E318-F7CDA86ED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917" y="2695692"/>
            <a:ext cx="2231781" cy="2129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0C2868-B601-DD93-949B-D6410F2855BA}"/>
              </a:ext>
            </a:extLst>
          </p:cNvPr>
          <p:cNvSpPr txBox="1"/>
          <p:nvPr/>
        </p:nvSpPr>
        <p:spPr>
          <a:xfrm>
            <a:off x="357963" y="717396"/>
            <a:ext cx="8428074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Chivo"/>
                <a:ea typeface="Times New Roman" panose="02020603050405020304" pitchFamily="18" charset="0"/>
              </a:rPr>
              <a:t>Субъект персональных данных указывал на затруднения при ознакомлении с документами, определяющими политику организации в отношении обработки персональных данных. Так, для ознакомления с политикой обработки персональных данных, которая находится в футере интернет-ресурса необходимо ”пролистать“ более 1000 товаров, предлагаемых организацией, что отнимает много времени.</a:t>
            </a:r>
            <a:endParaRPr lang="ru-BY" sz="1100" dirty="0">
              <a:effectLst/>
              <a:latin typeface="Chivo"/>
              <a:ea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Chivo"/>
                <a:ea typeface="Times New Roman" panose="02020603050405020304" pitchFamily="18" charset="0"/>
              </a:rPr>
              <a:t>Реализованный Организацией способ ознакомления заявитель рассматривает как нарушение своих прав как субъекта персональных данных. </a:t>
            </a:r>
          </a:p>
          <a:p>
            <a:pPr indent="450215" algn="just">
              <a:buNone/>
            </a:pPr>
            <a:r>
              <a:rPr lang="ru-RU" dirty="0">
                <a:latin typeface="Chivo"/>
                <a:ea typeface="Times New Roman" panose="02020603050405020304" pitchFamily="18" charset="0"/>
              </a:rPr>
              <a:t>Организация сообщила, что </a:t>
            </a:r>
            <a:r>
              <a:rPr lang="ru-RU" dirty="0">
                <a:latin typeface="Chivo"/>
              </a:rPr>
              <a:t>пользователь имеет возможность ознакомиться с Политикой обработки персональных данных в разделах ”Корзина“, ”Адреса“, ”Войти“. </a:t>
            </a:r>
          </a:p>
          <a:p>
            <a:pPr indent="450215" algn="just">
              <a:buNone/>
            </a:pPr>
            <a:r>
              <a:rPr lang="ru-RU" dirty="0">
                <a:latin typeface="Chivo"/>
              </a:rPr>
              <a:t>По мнению Центра, указанный порядок действий по ознакомлению с документами, определяющими политику Организации в отношении обработки персональных данных, не является очевидным для пользователя. Так, разделы ”Корзина“, ”Адреса“, ”Войти“ не ассоциируются у пользователя с возможностью получения информации о порядке обработки персональных данных. </a:t>
            </a:r>
          </a:p>
          <a:p>
            <a:pPr indent="450215" algn="just">
              <a:buNone/>
            </a:pPr>
            <a:r>
              <a:rPr lang="ru-RU" dirty="0">
                <a:latin typeface="Chivo"/>
              </a:rPr>
              <a:t>Это не может рассматриваться как надлежащее исполнение положений пункта 4 статьи 17 Закона по обеспечению неограниченного доступа к документам, определяющим политику оператора (уполномоченного лица) в отношении обработки персональных данных.</a:t>
            </a:r>
            <a:endParaRPr lang="ru-BY" dirty="0">
              <a:latin typeface="Chivo"/>
            </a:endParaRPr>
          </a:p>
          <a:p>
            <a:pPr indent="450215" algn="just">
              <a:buNone/>
            </a:pPr>
            <a:endParaRPr lang="ru-BY" sz="1100" dirty="0">
              <a:effectLst/>
              <a:latin typeface="Chivo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4E9134-A36D-38BF-9541-A6628CDC2384}"/>
              </a:ext>
            </a:extLst>
          </p:cNvPr>
          <p:cNvSpPr txBox="1">
            <a:spLocks/>
          </p:cNvSpPr>
          <p:nvPr/>
        </p:nvSpPr>
        <p:spPr>
          <a:xfrm>
            <a:off x="773297" y="324719"/>
            <a:ext cx="7597405" cy="57096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533400">
              <a:spcAft>
                <a:spcPct val="35000"/>
              </a:spcAft>
            </a:pPr>
            <a:r>
              <a:rPr lang="ru-RU" sz="2000" b="1" dirty="0">
                <a:solidFill>
                  <a:srgbClr val="00427E"/>
                </a:solidFill>
                <a:latin typeface="Chivo"/>
              </a:rPr>
              <a:t>Неочевидность размещения политики</a:t>
            </a:r>
            <a:endParaRPr lang="en-US" sz="2000" b="1" dirty="0">
              <a:solidFill>
                <a:srgbClr val="00427E"/>
              </a:solidFill>
              <a:latin typeface="Chivo"/>
            </a:endParaRPr>
          </a:p>
        </p:txBody>
      </p:sp>
    </p:spTree>
    <p:extLst>
      <p:ext uri="{BB962C8B-B14F-4D97-AF65-F5344CB8AC3E}">
        <p14:creationId xmlns:p14="http://schemas.microsoft.com/office/powerpoint/2010/main" val="102239959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inimalist Tech Style Social Media Strategy by Slidesgo">
  <a:themeElements>
    <a:clrScheme name="Simple Light">
      <a:dk1>
        <a:srgbClr val="000000"/>
      </a:dk1>
      <a:lt1>
        <a:srgbClr val="FFFFFF"/>
      </a:lt1>
      <a:dk2>
        <a:srgbClr val="64B8FD"/>
      </a:dk2>
      <a:lt2>
        <a:srgbClr val="9C9B99"/>
      </a:lt2>
      <a:accent1>
        <a:srgbClr val="66656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592</Words>
  <Application>Microsoft Office PowerPoint</Application>
  <PresentationFormat>Экран (16:9)</PresentationFormat>
  <Paragraphs>44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Chivo</vt:lpstr>
      <vt:lpstr>Inter</vt:lpstr>
      <vt:lpstr>Josefin Sans</vt:lpstr>
      <vt:lpstr>Times New Roman</vt:lpstr>
      <vt:lpstr>VT323</vt:lpstr>
      <vt:lpstr>Minimalist Tech Style Social Media Strategy by Slidesgo</vt:lpstr>
      <vt:lpstr>Цена ошибки:  какие риски несут ритейлеры при несоблюдении требований  к обработке персональных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Диско Виталий Иванович</dc:creator>
  <cp:lastModifiedBy>Диско Виталий Иванович</cp:lastModifiedBy>
  <cp:revision>37</cp:revision>
  <dcterms:modified xsi:type="dcterms:W3CDTF">2026-05-27T07:06:31Z</dcterms:modified>
</cp:coreProperties>
</file>