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9" r:id="rId12"/>
    <p:sldId id="270" r:id="rId13"/>
    <p:sldId id="271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5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D4CABC-91BE-42FF-BB86-A5CE08E04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C92CEC8-7373-45DF-B8AD-C9DEFE5C0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68A032-2FE7-44C8-932A-176957B50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DE25D-1351-445E-BF45-EC9DADCB6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E87CCD-CB6D-4C74-8677-F00C4233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64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984B08-D44C-4517-89AC-6983B8D9C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6F3A062-091A-4244-B884-0701552C1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83C6E5-651A-49D5-879E-0FA37B9B0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A710FD-5C72-4CD2-9911-80934BB07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3DA5C1-49C0-4B0B-8DA2-3B56076B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22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2C59F4-6AD9-4BA4-A1B0-FA54281D83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FD7558B-AAAD-4DAF-B1D0-FA2B438F2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757F19-CD42-4BF4-B23A-F158DDBA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2D7565-BE6E-4D13-91BD-DBADC395E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C38715-7E0E-4E6E-8279-ECBC74962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09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12AB27-7FFA-49FB-9974-331BEC22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64FAF6-26FC-4837-8BF4-7DEE1E0B4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1BCDBA-2220-4641-8806-1F6401ED2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025716-CAAA-4ADD-B2B7-CB7ED094E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AAB5CB-A40C-44E9-AB8C-31F139E2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809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C3E37-9EB4-4A30-9AC6-484D8ED8E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E1646E-9AFB-4C19-9827-3E210AA5B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F72726-0655-48DB-8E4B-B86FFCBE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7CCC23-B9D2-4D0F-BBF6-24527495B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BE7AA0-9C93-4A36-A88E-D236CC95D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651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1AE8F-C6EE-4156-9C56-86FFCD8F0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2AF0CF-482D-460C-AC84-05A60BD107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798123-BA75-4D8B-959E-6E39682EE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0A9193-2D4A-4639-BE7C-0FCC5E8F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35EDF7-7892-429A-A704-958D974CB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D2F7FA6-E6AA-4D1E-B744-DAD73B369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51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9D424-FF6F-4CF1-B12C-C128C332A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AED76B-1F71-4A02-A34E-44C17794A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4BBEA21-5933-48EA-8671-B19ACE10C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018503F-E556-4E1E-A676-86876FDC4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AC735E8-D5D1-4414-B8C8-CBC0BA6A3A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9D75908-4896-4A4E-A40D-FC6499AB6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AA3449E-311B-400B-BF41-ED473C0BD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136726E-E9CC-4216-8408-7738C44D8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48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3FDD04-4A16-4E5E-9983-3F871237A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A57AC34-EB6A-4C7F-8F78-48B28B931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75FF15E-3272-48B9-AB40-B8584C3C3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CC09C7B-F7F4-4582-8051-7470764D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63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7377285-0D9F-4BED-8B86-240D7CD04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743F858-14C6-495A-A66C-2B2FD9DC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BF70E2F-8B35-480B-B54A-3F8A35C1C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176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C88B2A-FE87-4875-97BB-381956571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47B25A-BAE7-4B08-B6E9-75B11B1BD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7C6485-C928-4802-992B-E4E910F95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4A9FA4-0FA9-426C-BCF0-0015A9E52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552669-5B01-4EED-BE5C-2E81F2BEC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D71CCB8-B2EA-47A0-BE4D-2525554AF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07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38532-AA0A-4C88-A563-4B559DFD4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53A2D1D-A7B5-437E-8EFB-F7655D6B8C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7FA14C-E37E-4736-8741-B7F5FFB0E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A7DA0E-2E82-44E1-B24C-80530C49F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20E096-1AAE-4BEC-A6C8-A3637E0B7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267F1D-502D-4765-B513-2826E2E6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14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4FC157-4E2F-4B2E-AD53-22E1A39F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63EA5E-BBC8-4EA2-AD98-80B3B8E61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1FE187-4547-4C8C-985B-EECB52F09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51C5-9E36-4924-B7A4-3F20620E2CDE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8F26E1-7F60-4B5E-B985-6FDEA7B37E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A4F1C1-72D7-4562-832E-7903E83A6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F2D01-5F03-4D3E-8E8D-6CB9C186D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9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santaretail.by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492" y="1271322"/>
            <a:ext cx="9215918" cy="23876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latin typeface="Bebas Neue Pro Expanded Medium" panose="020B0406020202050201" pitchFamily="34" charset="-52"/>
              </a:rPr>
              <a:t>ПРОГРАММА ЛОЯЛЬНОСТИ</a:t>
            </a:r>
            <a:br>
              <a:rPr lang="ru-RU" b="1" dirty="0">
                <a:latin typeface="Bebas Neue Pro Expanded Medium" panose="020B0406020202050201" pitchFamily="34" charset="-52"/>
              </a:rPr>
            </a:br>
            <a:r>
              <a:rPr lang="ru-RU" b="1" dirty="0">
                <a:latin typeface="Bebas Neue Pro Expanded Medium" panose="020B0406020202050201" pitchFamily="34" charset="-52"/>
              </a:rPr>
              <a:t>В РИТЕЙЛЕ: КАК ЗАЩИТИТЬ ПЕРСОНАЛЬНЫЕ ДАННЫЕ И</a:t>
            </a:r>
            <a:br>
              <a:rPr lang="ru-RU" b="1" dirty="0">
                <a:latin typeface="Bebas Neue Pro Expanded Medium" panose="020B0406020202050201" pitchFamily="34" charset="-52"/>
              </a:rPr>
            </a:br>
            <a:r>
              <a:rPr lang="ru-RU" b="1" dirty="0">
                <a:latin typeface="Bebas Neue Pro Expanded Medium" panose="020B0406020202050201" pitchFamily="34" charset="-52"/>
              </a:rPr>
              <a:t>НЕ ПОТЕРЯТЬ КЛИЕНТОВ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EF041-7870-44E7-9116-803839D35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9771" y="4615924"/>
            <a:ext cx="5589084" cy="156210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Bebas Neue Pro Expanded Medium" panose="020B0406020202050201" pitchFamily="34" charset="-52"/>
              </a:rPr>
              <a:t>Григорович Александр Салихович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Bebas Neue Pro Expanded Medium" panose="020B0406020202050201" pitchFamily="34" charset="-52"/>
              </a:rPr>
              <a:t>Начальник сектора внутреннего контроля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Bebas Neue Pro Expanded Medium" panose="020B0406020202050201" pitchFamily="34" charset="-52"/>
              </a:rPr>
              <a:t>за обработкой персональных данных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Bebas Neue Pro Expanded Medium" panose="020B0406020202050201" pitchFamily="34" charset="-52"/>
              </a:rPr>
              <a:t>ООО «Санта Ритейл» 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CF3FE3B0-47BE-4CB4-9FE4-6BC182D3B9C0}"/>
              </a:ext>
            </a:extLst>
          </p:cNvPr>
          <p:cNvGrpSpPr/>
          <p:nvPr/>
        </p:nvGrpSpPr>
        <p:grpSpPr>
          <a:xfrm>
            <a:off x="6286499" y="4154201"/>
            <a:ext cx="5692625" cy="2149988"/>
            <a:chOff x="2438400" y="3161320"/>
            <a:chExt cx="6118749" cy="2310926"/>
          </a:xfrm>
        </p:grpSpPr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303B8426-68EB-4F60-AF9F-8AE394EF6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19600" y="3161320"/>
              <a:ext cx="2156349" cy="2310926"/>
            </a:xfrm>
            <a:prstGeom prst="rect">
              <a:avLst/>
            </a:prstGeom>
          </p:spPr>
        </p:pic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id="{5B55A02A-5170-4C23-8540-A2BC52846E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3161320"/>
              <a:ext cx="2156349" cy="2310926"/>
            </a:xfrm>
            <a:prstGeom prst="rect">
              <a:avLst/>
            </a:prstGeom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4AD804F9-2D91-44C7-962D-8C5A9691F3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0" y="3161320"/>
              <a:ext cx="2156349" cy="2310926"/>
            </a:xfrm>
            <a:prstGeom prst="rect">
              <a:avLst/>
            </a:prstGeom>
          </p:spPr>
        </p:pic>
      </p:grp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6464CC4-BF64-47D1-AC72-ECE1DA804F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5689" y="730233"/>
            <a:ext cx="1832994" cy="727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633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7389" y="737551"/>
            <a:ext cx="11250253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ЖИЗНЕННЫЙ ЦИКЛ СОГЛАСИЯ</a:t>
            </a:r>
          </a:p>
        </p:txBody>
      </p: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699EC6EA-36E2-402D-AA56-546F51CC9613}"/>
              </a:ext>
            </a:extLst>
          </p:cNvPr>
          <p:cNvSpPr txBox="1">
            <a:spLocks/>
          </p:cNvSpPr>
          <p:nvPr/>
        </p:nvSpPr>
        <p:spPr>
          <a:xfrm>
            <a:off x="-523274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9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575AF03-823C-47DC-A278-D90A5F450E9A}"/>
              </a:ext>
            </a:extLst>
          </p:cNvPr>
          <p:cNvCxnSpPr/>
          <p:nvPr/>
        </p:nvCxnSpPr>
        <p:spPr>
          <a:xfrm>
            <a:off x="457200" y="954068"/>
            <a:ext cx="418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3CE7ED6C-1BFF-4BC3-919D-FD6A0C7B6B78}"/>
              </a:ext>
            </a:extLst>
          </p:cNvPr>
          <p:cNvGrpSpPr/>
          <p:nvPr/>
        </p:nvGrpSpPr>
        <p:grpSpPr>
          <a:xfrm>
            <a:off x="596900" y="4026417"/>
            <a:ext cx="10629900" cy="279400"/>
            <a:chOff x="596900" y="2959100"/>
            <a:chExt cx="10629900" cy="279400"/>
          </a:xfrm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22C1F948-FF54-4507-94AF-3C37A3469280}"/>
                </a:ext>
              </a:extLst>
            </p:cNvPr>
            <p:cNvSpPr/>
            <p:nvPr/>
          </p:nvSpPr>
          <p:spPr>
            <a:xfrm>
              <a:off x="736600" y="3060700"/>
              <a:ext cx="10375900" cy="762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Bebas Neue Pro Expanded Medium" panose="020B0406020202050201" pitchFamily="34" charset="-52"/>
              </a:endParaRPr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id="{1339E7B3-3468-4B1A-AF3B-BD5474734971}"/>
                </a:ext>
              </a:extLst>
            </p:cNvPr>
            <p:cNvSpPr/>
            <p:nvPr/>
          </p:nvSpPr>
          <p:spPr>
            <a:xfrm>
              <a:off x="596900" y="2959100"/>
              <a:ext cx="279400" cy="2794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Bebas Neue Pro Expanded Medium" panose="020B0406020202050201" pitchFamily="34" charset="-52"/>
              </a:endParaRPr>
            </a:p>
          </p:txBody>
        </p:sp>
        <p:sp>
          <p:nvSpPr>
            <p:cNvPr id="29" name="Овал 28">
              <a:extLst>
                <a:ext uri="{FF2B5EF4-FFF2-40B4-BE49-F238E27FC236}">
                  <a16:creationId xmlns:a16="http://schemas.microsoft.com/office/drawing/2014/main" id="{D98C7FEC-9C7D-4785-8ED0-334F4944DF0B}"/>
                </a:ext>
              </a:extLst>
            </p:cNvPr>
            <p:cNvSpPr/>
            <p:nvPr/>
          </p:nvSpPr>
          <p:spPr>
            <a:xfrm>
              <a:off x="10947400" y="2959100"/>
              <a:ext cx="279400" cy="27940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Bebas Neue Pro Expanded Medium" panose="020B0406020202050201" pitchFamily="34" charset="-52"/>
              </a:endParaRPr>
            </a:p>
          </p:txBody>
        </p:sp>
      </p:grpSp>
      <p:sp>
        <p:nvSpPr>
          <p:cNvPr id="35" name="Заголовок 1">
            <a:extLst>
              <a:ext uri="{FF2B5EF4-FFF2-40B4-BE49-F238E27FC236}">
                <a16:creationId xmlns:a16="http://schemas.microsoft.com/office/drawing/2014/main" id="{68FCD788-D100-4A82-BB35-8DEF29D36B2E}"/>
              </a:ext>
            </a:extLst>
          </p:cNvPr>
          <p:cNvSpPr txBox="1">
            <a:spLocks/>
          </p:cNvSpPr>
          <p:nvPr/>
        </p:nvSpPr>
        <p:spPr>
          <a:xfrm>
            <a:off x="3074373" y="2971295"/>
            <a:ext cx="5816599" cy="9154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Срок хранения 1 год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3DC302B-30C5-4924-9C53-5AFEFA134626}"/>
              </a:ext>
            </a:extLst>
          </p:cNvPr>
          <p:cNvSpPr txBox="1"/>
          <p:nvPr/>
        </p:nvSpPr>
        <p:spPr>
          <a:xfrm>
            <a:off x="457200" y="4592377"/>
            <a:ext cx="5727700" cy="100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SzPts val="1000"/>
              <a:tabLst>
                <a:tab pos="457200" algn="l"/>
              </a:tabLst>
            </a:pPr>
            <a:r>
              <a:rPr lang="ru-RU" sz="2200" dirty="0">
                <a:latin typeface="Bebas Neue Pro Expanded Medium" panose="020B0406020202050201" pitchFamily="34" charset="-52"/>
              </a:rPr>
              <a:t>С момента дачи согласия /</a:t>
            </a:r>
          </a:p>
          <a:p>
            <a:pPr>
              <a:lnSpc>
                <a:spcPct val="90000"/>
              </a:lnSpc>
              <a:buSzPts val="1000"/>
              <a:tabLst>
                <a:tab pos="457200" algn="l"/>
              </a:tabLst>
            </a:pPr>
            <a:r>
              <a:rPr lang="ru-RU" sz="2200" dirty="0">
                <a:latin typeface="Bebas Neue Pro Expanded Medium" panose="020B0406020202050201" pitchFamily="34" charset="-52"/>
              </a:rPr>
              <a:t>с момента последнего</a:t>
            </a:r>
          </a:p>
          <a:p>
            <a:pPr>
              <a:lnSpc>
                <a:spcPct val="90000"/>
              </a:lnSpc>
              <a:buSzPts val="1000"/>
              <a:tabLst>
                <a:tab pos="457200" algn="l"/>
              </a:tabLst>
            </a:pPr>
            <a:r>
              <a:rPr lang="ru-RU" sz="2200" dirty="0">
                <a:latin typeface="Bebas Neue Pro Expanded Medium" panose="020B0406020202050201" pitchFamily="34" charset="-52"/>
              </a:rPr>
              <a:t>использования карты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9191254-EC83-46BC-A809-3399D756A927}"/>
              </a:ext>
            </a:extLst>
          </p:cNvPr>
          <p:cNvSpPr txBox="1"/>
          <p:nvPr/>
        </p:nvSpPr>
        <p:spPr>
          <a:xfrm>
            <a:off x="357547" y="1913609"/>
            <a:ext cx="10655300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</a:pPr>
            <a:r>
              <a:rPr lang="ru-RU" sz="2200" dirty="0">
                <a:latin typeface="Bebas Neue Pro Expanded Medium" panose="020B0406020202050201" pitchFamily="34" charset="-52"/>
              </a:rPr>
              <a:t>Согласия хранятся в информационной системе лояльности в электронном виде.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8803D0E-27D9-4A36-880F-04CAA2C12EBA}"/>
              </a:ext>
            </a:extLst>
          </p:cNvPr>
          <p:cNvSpPr txBox="1"/>
          <p:nvPr/>
        </p:nvSpPr>
        <p:spPr>
          <a:xfrm>
            <a:off x="5685197" y="4592377"/>
            <a:ext cx="5727700" cy="100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lnSpc>
                <a:spcPct val="9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200" dirty="0">
                <a:latin typeface="Bebas Neue Pro Expanded Medium" panose="020B0406020202050201" pitchFamily="34" charset="-52"/>
              </a:rPr>
              <a:t>Автоматическое</a:t>
            </a:r>
          </a:p>
          <a:p>
            <a:pPr lvl="0" algn="r">
              <a:lnSpc>
                <a:spcPct val="9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200" dirty="0">
                <a:latin typeface="Bebas Neue Pro Expanded Medium" panose="020B0406020202050201" pitchFamily="34" charset="-52"/>
              </a:rPr>
              <a:t>прекращение</a:t>
            </a:r>
          </a:p>
          <a:p>
            <a:pPr lvl="0" algn="r">
              <a:lnSpc>
                <a:spcPct val="9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200" dirty="0">
                <a:latin typeface="Bebas Neue Pro Expanded Medium" panose="020B0406020202050201" pitchFamily="34" charset="-52"/>
              </a:rPr>
              <a:t>и удаление данных</a:t>
            </a:r>
          </a:p>
        </p:txBody>
      </p:sp>
    </p:spTree>
    <p:extLst>
      <p:ext uri="{BB962C8B-B14F-4D97-AF65-F5344CB8AC3E}">
        <p14:creationId xmlns:p14="http://schemas.microsoft.com/office/powerpoint/2010/main" val="3218488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547" y="897159"/>
            <a:ext cx="11250253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ОТЗЫВ СОГЛАСИЯ В ОДИН КЛИК</a:t>
            </a:r>
          </a:p>
        </p:txBody>
      </p: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699EC6EA-36E2-402D-AA56-546F51CC9613}"/>
              </a:ext>
            </a:extLst>
          </p:cNvPr>
          <p:cNvSpPr txBox="1">
            <a:spLocks/>
          </p:cNvSpPr>
          <p:nvPr/>
        </p:nvSpPr>
        <p:spPr>
          <a:xfrm>
            <a:off x="-305736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10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575AF03-823C-47DC-A278-D90A5F450E9A}"/>
              </a:ext>
            </a:extLst>
          </p:cNvPr>
          <p:cNvCxnSpPr>
            <a:cxnSpLocks/>
          </p:cNvCxnSpPr>
          <p:nvPr/>
        </p:nvCxnSpPr>
        <p:spPr>
          <a:xfrm>
            <a:off x="457200" y="954068"/>
            <a:ext cx="654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29191254-EC83-46BC-A809-3399D756A927}"/>
              </a:ext>
            </a:extLst>
          </p:cNvPr>
          <p:cNvSpPr txBox="1"/>
          <p:nvPr/>
        </p:nvSpPr>
        <p:spPr>
          <a:xfrm>
            <a:off x="3078976" y="2325424"/>
            <a:ext cx="852882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dirty="0">
                <a:latin typeface="Bebas Neue Pro Expanded Medium" panose="020B0406020202050201" pitchFamily="34" charset="-52"/>
              </a:rPr>
              <a:t>Субъект ПД в любой момент может отозвать ранее данное согласие путем:</a:t>
            </a:r>
          </a:p>
          <a:p>
            <a:r>
              <a:rPr lang="ru-RU" sz="2200" dirty="0">
                <a:latin typeface="Bebas Neue Pro Expanded Medium" panose="020B0406020202050201" pitchFamily="34" charset="-52"/>
              </a:rPr>
              <a:t>- подачи письменного заявления;</a:t>
            </a:r>
          </a:p>
          <a:p>
            <a:r>
              <a:rPr lang="ru-RU" sz="2200" dirty="0">
                <a:latin typeface="Bebas Neue Pro Expanded Medium" panose="020B0406020202050201" pitchFamily="34" charset="-52"/>
              </a:rPr>
              <a:t>- подачи электронного заявления с использованием ЭЦП; </a:t>
            </a:r>
          </a:p>
          <a:p>
            <a:r>
              <a:rPr lang="ru-RU" sz="2200" dirty="0">
                <a:latin typeface="Bebas Neue Pro Expanded Medium" panose="020B0406020202050201" pitchFamily="34" charset="-52"/>
              </a:rPr>
              <a:t>- в форме, посредством которой получено согласие на обработку ПД. 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4FEB8F3-159C-412D-82DF-7DA24985BE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58" y="2011759"/>
            <a:ext cx="2132195" cy="260971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72589A6-27B6-40A1-B75B-BD3BB1F3966F}"/>
              </a:ext>
            </a:extLst>
          </p:cNvPr>
          <p:cNvSpPr txBox="1"/>
          <p:nvPr/>
        </p:nvSpPr>
        <p:spPr>
          <a:xfrm>
            <a:off x="457200" y="5045433"/>
            <a:ext cx="111505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i="1" dirty="0">
                <a:latin typeface="Bebas Neue Pro Expanded Medium" panose="020B0406020202050201" pitchFamily="34" charset="-52"/>
              </a:rPr>
              <a:t>При этом все данные о его активности в программе лояльности удаляются (ст.10). </a:t>
            </a:r>
          </a:p>
          <a:p>
            <a:r>
              <a:rPr lang="ru-RU" sz="2200" i="1" dirty="0">
                <a:latin typeface="Bebas Neue Pro Expanded Medium" panose="020B0406020202050201" pitchFamily="34" charset="-52"/>
              </a:rPr>
              <a:t>Все действия по обработке ПД в информационной системе программы лояльности </a:t>
            </a:r>
            <a:r>
              <a:rPr lang="ru-RU" sz="2200" i="1" dirty="0" err="1">
                <a:latin typeface="Bebas Neue Pro Expanded Medium" panose="020B0406020202050201" pitchFamily="34" charset="-52"/>
              </a:rPr>
              <a:t>логируются</a:t>
            </a:r>
            <a:r>
              <a:rPr lang="ru-RU" sz="2200" i="1" dirty="0">
                <a:latin typeface="Bebas Neue Pro Expanded Medium" panose="020B0406020202050201" pitchFamily="34" charset="-5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2805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547" y="897159"/>
            <a:ext cx="11250253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РЕАЛИЗАЦИЯ ПРАВ СУБЪЕКТА ПД</a:t>
            </a:r>
          </a:p>
        </p:txBody>
      </p: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699EC6EA-36E2-402D-AA56-546F51CC9613}"/>
              </a:ext>
            </a:extLst>
          </p:cNvPr>
          <p:cNvSpPr txBox="1">
            <a:spLocks/>
          </p:cNvSpPr>
          <p:nvPr/>
        </p:nvSpPr>
        <p:spPr>
          <a:xfrm>
            <a:off x="-407336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1</a:t>
            </a:r>
            <a:r>
              <a:rPr lang="en-US" sz="4800" b="1" dirty="0">
                <a:latin typeface="Bebas Neue Pro Expanded Medium" panose="020B0406020202050201" pitchFamily="34" charset="-52"/>
              </a:rPr>
              <a:t>1</a:t>
            </a:r>
            <a:endParaRPr lang="ru-RU" sz="4800" b="1" dirty="0">
              <a:latin typeface="Bebas Neue Pro Expanded Medium" panose="020B0406020202050201" pitchFamily="34" charset="-52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575AF03-823C-47DC-A278-D90A5F450E9A}"/>
              </a:ext>
            </a:extLst>
          </p:cNvPr>
          <p:cNvCxnSpPr>
            <a:cxnSpLocks/>
          </p:cNvCxnSpPr>
          <p:nvPr/>
        </p:nvCxnSpPr>
        <p:spPr>
          <a:xfrm>
            <a:off x="457200" y="954068"/>
            <a:ext cx="654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29191254-EC83-46BC-A809-3399D756A927}"/>
              </a:ext>
            </a:extLst>
          </p:cNvPr>
          <p:cNvSpPr txBox="1"/>
          <p:nvPr/>
        </p:nvSpPr>
        <p:spPr>
          <a:xfrm>
            <a:off x="374849" y="1771777"/>
            <a:ext cx="766159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dirty="0">
                <a:latin typeface="Bebas Neue Pro Expanded Medium" panose="020B0406020202050201" pitchFamily="34" charset="-52"/>
              </a:rPr>
              <a:t>Реализован механизм реализации прав субъекта ПД: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2589A6-27B6-40A1-B75B-BD3BB1F3966F}"/>
              </a:ext>
            </a:extLst>
          </p:cNvPr>
          <p:cNvSpPr txBox="1"/>
          <p:nvPr/>
        </p:nvSpPr>
        <p:spPr>
          <a:xfrm>
            <a:off x="457200" y="6244213"/>
            <a:ext cx="1015274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i="1" dirty="0">
                <a:latin typeface="Bebas Neue Pro Expanded Medium" panose="020B0406020202050201" pitchFamily="34" charset="-52"/>
              </a:rPr>
              <a:t>Заявления принимаются в соответствии со ст.14 Закона 99-З.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B37FC0-6D3D-49F6-A979-5262B456D04E}"/>
              </a:ext>
            </a:extLst>
          </p:cNvPr>
          <p:cNvSpPr txBox="1"/>
          <p:nvPr/>
        </p:nvSpPr>
        <p:spPr>
          <a:xfrm>
            <a:off x="4624614" y="2350257"/>
            <a:ext cx="2942771" cy="736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000" b="1" dirty="0">
                <a:latin typeface="Bebas Neue Pro Expanded Medium" panose="020B0406020202050201" pitchFamily="34" charset="-52"/>
              </a:rPr>
              <a:t>Получение информации</a:t>
            </a:r>
          </a:p>
          <a:p>
            <a:pPr lvl="0" algn="ctr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000" b="1" dirty="0">
                <a:latin typeface="Bebas Neue Pro Expanded Medium" panose="020B0406020202050201" pitchFamily="34" charset="-52"/>
              </a:rPr>
              <a:t>об обработке (ст.11)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E9CB04-2813-40C0-9947-B40CCD104F80}"/>
              </a:ext>
            </a:extLst>
          </p:cNvPr>
          <p:cNvSpPr txBox="1"/>
          <p:nvPr/>
        </p:nvSpPr>
        <p:spPr>
          <a:xfrm>
            <a:off x="9429816" y="3643948"/>
            <a:ext cx="2032000" cy="736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000" b="1" dirty="0">
                <a:latin typeface="Bebas Neue Pro Expanded Medium" panose="020B0406020202050201" pitchFamily="34" charset="-52"/>
              </a:rPr>
              <a:t>Изменение своих ПД (ст.11)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C1C374-68E2-4427-AC27-FA85B2D0970D}"/>
              </a:ext>
            </a:extLst>
          </p:cNvPr>
          <p:cNvSpPr txBox="1"/>
          <p:nvPr/>
        </p:nvSpPr>
        <p:spPr>
          <a:xfrm>
            <a:off x="4435004" y="5244865"/>
            <a:ext cx="3321989" cy="736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000" b="1" dirty="0">
                <a:latin typeface="Bebas Neue Pro Expanded Medium" panose="020B0406020202050201" pitchFamily="34" charset="-52"/>
              </a:rPr>
              <a:t>Получение информации об обработке своих ПД (ст.12)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5405A0-C877-4151-91AB-EB32677D51B4}"/>
              </a:ext>
            </a:extLst>
          </p:cNvPr>
          <p:cNvSpPr txBox="1"/>
          <p:nvPr/>
        </p:nvSpPr>
        <p:spPr>
          <a:xfrm>
            <a:off x="457200" y="3717780"/>
            <a:ext cx="3156761" cy="736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000" b="1" dirty="0">
                <a:latin typeface="Bebas Neue Pro Expanded Medium" panose="020B0406020202050201" pitchFamily="34" charset="-52"/>
              </a:rPr>
              <a:t>Требование прекращения обработки ПД (ст.13)</a:t>
            </a:r>
          </a:p>
        </p:txBody>
      </p:sp>
      <p:cxnSp>
        <p:nvCxnSpPr>
          <p:cNvPr id="5" name="Соединитель: изогнутый 4">
            <a:extLst>
              <a:ext uri="{FF2B5EF4-FFF2-40B4-BE49-F238E27FC236}">
                <a16:creationId xmlns:a16="http://schemas.microsoft.com/office/drawing/2014/main" id="{C4B040EE-6498-46B6-8C0E-517375A627C9}"/>
              </a:ext>
            </a:extLst>
          </p:cNvPr>
          <p:cNvCxnSpPr>
            <a:cxnSpLocks/>
            <a:stCxn id="9" idx="3"/>
            <a:endCxn id="10" idx="0"/>
          </p:cNvCxnSpPr>
          <p:nvPr/>
        </p:nvCxnSpPr>
        <p:spPr>
          <a:xfrm>
            <a:off x="7567385" y="2718435"/>
            <a:ext cx="2878431" cy="925513"/>
          </a:xfrm>
          <a:prstGeom prst="curvedConnector2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Соединитель: изогнутый 7">
            <a:extLst>
              <a:ext uri="{FF2B5EF4-FFF2-40B4-BE49-F238E27FC236}">
                <a16:creationId xmlns:a16="http://schemas.microsoft.com/office/drawing/2014/main" id="{6956E59F-3959-4BFA-ACF6-4DA4B73926D6}"/>
              </a:ext>
            </a:extLst>
          </p:cNvPr>
          <p:cNvCxnSpPr>
            <a:cxnSpLocks/>
            <a:stCxn id="10" idx="2"/>
            <a:endCxn id="11" idx="3"/>
          </p:cNvCxnSpPr>
          <p:nvPr/>
        </p:nvCxnSpPr>
        <p:spPr>
          <a:xfrm rot="5400000">
            <a:off x="8485035" y="3652262"/>
            <a:ext cx="1232740" cy="2688823"/>
          </a:xfrm>
          <a:prstGeom prst="curvedConnector2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оединитель: изогнутый 14">
            <a:extLst>
              <a:ext uri="{FF2B5EF4-FFF2-40B4-BE49-F238E27FC236}">
                <a16:creationId xmlns:a16="http://schemas.microsoft.com/office/drawing/2014/main" id="{73E73446-1534-4A05-8B38-06E97569EE87}"/>
              </a:ext>
            </a:extLst>
          </p:cNvPr>
          <p:cNvCxnSpPr>
            <a:cxnSpLocks/>
            <a:stCxn id="11" idx="1"/>
            <a:endCxn id="12" idx="2"/>
          </p:cNvCxnSpPr>
          <p:nvPr/>
        </p:nvCxnSpPr>
        <p:spPr>
          <a:xfrm rot="10800000">
            <a:off x="2035582" y="4454135"/>
            <a:ext cx="2399423" cy="1158908"/>
          </a:xfrm>
          <a:prstGeom prst="curvedConnector2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: изогнутый 17">
            <a:extLst>
              <a:ext uri="{FF2B5EF4-FFF2-40B4-BE49-F238E27FC236}">
                <a16:creationId xmlns:a16="http://schemas.microsoft.com/office/drawing/2014/main" id="{D403AFCA-2A75-4D7A-A838-EE100BB83B68}"/>
              </a:ext>
            </a:extLst>
          </p:cNvPr>
          <p:cNvCxnSpPr>
            <a:stCxn id="12" idx="0"/>
            <a:endCxn id="9" idx="1"/>
          </p:cNvCxnSpPr>
          <p:nvPr/>
        </p:nvCxnSpPr>
        <p:spPr>
          <a:xfrm rot="5400000" flipH="1" flipV="1">
            <a:off x="2830425" y="1923592"/>
            <a:ext cx="999345" cy="2589033"/>
          </a:xfrm>
          <a:prstGeom prst="curvedConnector2">
            <a:avLst/>
          </a:prstGeom>
          <a:ln w="28575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CBA1C35E-1F1D-49F7-AFEC-A1E5D7CA38F7}"/>
              </a:ext>
            </a:extLst>
          </p:cNvPr>
          <p:cNvSpPr txBox="1"/>
          <p:nvPr/>
        </p:nvSpPr>
        <p:spPr>
          <a:xfrm>
            <a:off x="4435004" y="3728224"/>
            <a:ext cx="3492593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800" b="1" dirty="0">
                <a:latin typeface="Bebas Neue Pro Expanded Medium" panose="020B0406020202050201" pitchFamily="34" charset="-52"/>
              </a:rPr>
              <a:t>Отзыв согласия на обработку </a:t>
            </a:r>
          </a:p>
          <a:p>
            <a:pPr lvl="0" algn="ctr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800" b="1" dirty="0">
                <a:latin typeface="Bebas Neue Pro Expanded Medium" panose="020B0406020202050201" pitchFamily="34" charset="-52"/>
              </a:rPr>
              <a:t>персональных данных (ст.10)</a:t>
            </a:r>
          </a:p>
        </p:txBody>
      </p:sp>
    </p:spTree>
    <p:extLst>
      <p:ext uri="{BB962C8B-B14F-4D97-AF65-F5344CB8AC3E}">
        <p14:creationId xmlns:p14="http://schemas.microsoft.com/office/powerpoint/2010/main" val="2737945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336" y="880381"/>
            <a:ext cx="11250253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ДОСТУП СОТРУДНИКОВ </a:t>
            </a:r>
          </a:p>
        </p:txBody>
      </p: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699EC6EA-36E2-402D-AA56-546F51CC9613}"/>
              </a:ext>
            </a:extLst>
          </p:cNvPr>
          <p:cNvSpPr txBox="1">
            <a:spLocks/>
          </p:cNvSpPr>
          <p:nvPr/>
        </p:nvSpPr>
        <p:spPr>
          <a:xfrm>
            <a:off x="-305736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12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575AF03-823C-47DC-A278-D90A5F450E9A}"/>
              </a:ext>
            </a:extLst>
          </p:cNvPr>
          <p:cNvCxnSpPr>
            <a:cxnSpLocks/>
          </p:cNvCxnSpPr>
          <p:nvPr/>
        </p:nvCxnSpPr>
        <p:spPr>
          <a:xfrm>
            <a:off x="457200" y="954068"/>
            <a:ext cx="654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29191254-EC83-46BC-A809-3399D756A927}"/>
              </a:ext>
            </a:extLst>
          </p:cNvPr>
          <p:cNvSpPr txBox="1"/>
          <p:nvPr/>
        </p:nvSpPr>
        <p:spPr>
          <a:xfrm>
            <a:off x="381000" y="1923124"/>
            <a:ext cx="1145960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dirty="0">
                <a:latin typeface="Bebas Neue Pro Expanded Medium" panose="020B0406020202050201" pitchFamily="34" charset="-52"/>
              </a:rPr>
              <a:t>Доступ работников к системе лояльности строго ограничен. Доступ имеют </a:t>
            </a:r>
            <a:r>
              <a:rPr lang="ru-RU" sz="2200" b="1" dirty="0">
                <a:latin typeface="Bebas Neue Pro Expanded Medium" panose="020B0406020202050201" pitchFamily="34" charset="-52"/>
              </a:rPr>
              <a:t>только лица</a:t>
            </a:r>
            <a:r>
              <a:rPr lang="ru-RU" sz="2200" dirty="0">
                <a:latin typeface="Bebas Neue Pro Expanded Medium" panose="020B0406020202050201" pitchFamily="34" charset="-52"/>
              </a:rPr>
              <a:t>, в чьи должностные обязанности входит работа с программой лояльности.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885BDE7D-EF21-465C-B4B7-ABFF86C172B7}"/>
              </a:ext>
            </a:extLst>
          </p:cNvPr>
          <p:cNvGrpSpPr/>
          <p:nvPr/>
        </p:nvGrpSpPr>
        <p:grpSpPr>
          <a:xfrm>
            <a:off x="381000" y="3161320"/>
            <a:ext cx="11223239" cy="2572730"/>
            <a:chOff x="457200" y="3161320"/>
            <a:chExt cx="10081149" cy="2310926"/>
          </a:xfrm>
        </p:grpSpPr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B2013AD7-0E51-4F8B-8E64-46F3AD7C3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19600" y="3161320"/>
              <a:ext cx="2156349" cy="2310926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CADFCF58-79C7-49B5-81D6-9F79743298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3161320"/>
              <a:ext cx="2156349" cy="2310926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83D3EC78-9B96-4C24-8714-7B9A7524B4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0" y="3161320"/>
              <a:ext cx="2156349" cy="2310926"/>
            </a:xfrm>
            <a:prstGeom prst="rect">
              <a:avLst/>
            </a:prstGeom>
          </p:spPr>
        </p:pic>
        <p:pic>
          <p:nvPicPr>
            <p:cNvPr id="20" name="Рисунок 19">
              <a:extLst>
                <a:ext uri="{FF2B5EF4-FFF2-40B4-BE49-F238E27FC236}">
                  <a16:creationId xmlns:a16="http://schemas.microsoft.com/office/drawing/2014/main" id="{14DD6AD2-0825-40FA-9817-7211252E47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2000" y="3161320"/>
              <a:ext cx="2156349" cy="2310926"/>
            </a:xfrm>
            <a:prstGeom prst="rect">
              <a:avLst/>
            </a:prstGeom>
          </p:spPr>
        </p:pic>
        <p:pic>
          <p:nvPicPr>
            <p:cNvPr id="21" name="Рисунок 20">
              <a:extLst>
                <a:ext uri="{FF2B5EF4-FFF2-40B4-BE49-F238E27FC236}">
                  <a16:creationId xmlns:a16="http://schemas.microsoft.com/office/drawing/2014/main" id="{8E2BE77A-C99B-4ABA-BF98-34C8FF0BC3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3161320"/>
              <a:ext cx="2156349" cy="23109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8796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6446" y="896696"/>
            <a:ext cx="11250253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РЕЕСТР ОПЕРАТОРОВ</a:t>
            </a:r>
          </a:p>
        </p:txBody>
      </p: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699EC6EA-36E2-402D-AA56-546F51CC9613}"/>
              </a:ext>
            </a:extLst>
          </p:cNvPr>
          <p:cNvSpPr txBox="1">
            <a:spLocks/>
          </p:cNvSpPr>
          <p:nvPr/>
        </p:nvSpPr>
        <p:spPr>
          <a:xfrm>
            <a:off x="-318436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13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575AF03-823C-47DC-A278-D90A5F450E9A}"/>
              </a:ext>
            </a:extLst>
          </p:cNvPr>
          <p:cNvCxnSpPr>
            <a:cxnSpLocks/>
          </p:cNvCxnSpPr>
          <p:nvPr/>
        </p:nvCxnSpPr>
        <p:spPr>
          <a:xfrm>
            <a:off x="457200" y="954068"/>
            <a:ext cx="654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29191254-EC83-46BC-A809-3399D756A927}"/>
              </a:ext>
            </a:extLst>
          </p:cNvPr>
          <p:cNvSpPr txBox="1"/>
          <p:nvPr/>
        </p:nvSpPr>
        <p:spPr>
          <a:xfrm>
            <a:off x="381000" y="1923124"/>
            <a:ext cx="11459605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dirty="0">
                <a:latin typeface="Bebas Neue Pro Expanded Medium" panose="020B0406020202050201" pitchFamily="34" charset="-52"/>
              </a:rPr>
              <a:t>Так как количество обрабатываемых ПД участников программы лояльности составляет более</a:t>
            </a:r>
            <a:endParaRPr lang="en-US" sz="2200" dirty="0">
              <a:latin typeface="Bebas Neue Pro Expanded Medium" panose="020B0406020202050201" pitchFamily="34" charset="-52"/>
            </a:endParaRPr>
          </a:p>
          <a:p>
            <a:r>
              <a:rPr lang="ru-RU" sz="2200" dirty="0">
                <a:latin typeface="Bebas Neue Pro Expanded Medium" panose="020B0406020202050201" pitchFamily="34" charset="-52"/>
              </a:rPr>
              <a:t>100 000 записей, информационная система включена в государственный информационный ресурс «Реестр операторов персональных данных» (приказ ОАЦ № 94 от 01.06.2022).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FDB920DC-CBCE-4CF9-BE27-34768CA52989}"/>
              </a:ext>
            </a:extLst>
          </p:cNvPr>
          <p:cNvSpPr txBox="1">
            <a:spLocks/>
          </p:cNvSpPr>
          <p:nvPr/>
        </p:nvSpPr>
        <p:spPr>
          <a:xfrm>
            <a:off x="784225" y="4381500"/>
            <a:ext cx="10577153" cy="15793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1000" b="1" dirty="0">
                <a:solidFill>
                  <a:srgbClr val="203564"/>
                </a:solidFill>
                <a:latin typeface="Franklin Gothic Demi Cond" panose="020B0706030402020204" pitchFamily="34" charset="0"/>
              </a:rPr>
              <a:t>&gt;100 000</a:t>
            </a:r>
          </a:p>
        </p:txBody>
      </p:sp>
    </p:spTree>
    <p:extLst>
      <p:ext uri="{BB962C8B-B14F-4D97-AF65-F5344CB8AC3E}">
        <p14:creationId xmlns:p14="http://schemas.microsoft.com/office/powerpoint/2010/main" val="1668735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7780B53B-1935-447C-BFD8-44CD0FAE373F}"/>
              </a:ext>
            </a:extLst>
          </p:cNvPr>
          <p:cNvGrpSpPr/>
          <p:nvPr/>
        </p:nvGrpSpPr>
        <p:grpSpPr>
          <a:xfrm>
            <a:off x="8975885" y="2615774"/>
            <a:ext cx="3262563" cy="3879758"/>
            <a:chOff x="9077483" y="2615774"/>
            <a:chExt cx="3262563" cy="3879758"/>
          </a:xfrm>
        </p:grpSpPr>
        <p:pic>
          <p:nvPicPr>
            <p:cNvPr id="46" name="Рисунок 45">
              <a:extLst>
                <a:ext uri="{FF2B5EF4-FFF2-40B4-BE49-F238E27FC236}">
                  <a16:creationId xmlns:a16="http://schemas.microsoft.com/office/drawing/2014/main" id="{B7AEBE31-B426-4DC4-901F-278E9F6A4C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77483" y="3936877"/>
              <a:ext cx="3262563" cy="2558655"/>
            </a:xfrm>
            <a:prstGeom prst="rect">
              <a:avLst/>
            </a:prstGeom>
          </p:spPr>
        </p:pic>
        <p:pic>
          <p:nvPicPr>
            <p:cNvPr id="47" name="Рисунок 46">
              <a:extLst>
                <a:ext uri="{FF2B5EF4-FFF2-40B4-BE49-F238E27FC236}">
                  <a16:creationId xmlns:a16="http://schemas.microsoft.com/office/drawing/2014/main" id="{3DB6240D-33EE-4871-AF6A-0C2E5920EF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77483" y="2615774"/>
              <a:ext cx="3262563" cy="2558655"/>
            </a:xfrm>
            <a:prstGeom prst="rect">
              <a:avLst/>
            </a:prstGeom>
          </p:spPr>
        </p:pic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1352" y="849951"/>
            <a:ext cx="7139416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ВЫВОДЫ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EF041-7870-44E7-9116-803839D35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147" y="1942700"/>
            <a:ext cx="11344630" cy="834089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Bebas Neue Pro Expanded Medium" panose="020B0406020202050201" pitchFamily="34" charset="-52"/>
              </a:rPr>
              <a:t>Вот несколько простых шагов, как защитить персональные данные и не потерять клиентов в программе лояльности: </a:t>
            </a: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48DA4DA4-FBB7-4FBC-AA49-4CE210CA0980}"/>
              </a:ext>
            </a:extLst>
          </p:cNvPr>
          <p:cNvGrpSpPr/>
          <p:nvPr/>
        </p:nvGrpSpPr>
        <p:grpSpPr>
          <a:xfrm>
            <a:off x="2139654" y="2615774"/>
            <a:ext cx="3262563" cy="3879758"/>
            <a:chOff x="2139654" y="2615774"/>
            <a:chExt cx="3262563" cy="3879758"/>
          </a:xfrm>
        </p:grpSpPr>
        <p:pic>
          <p:nvPicPr>
            <p:cNvPr id="39" name="Рисунок 38">
              <a:extLst>
                <a:ext uri="{FF2B5EF4-FFF2-40B4-BE49-F238E27FC236}">
                  <a16:creationId xmlns:a16="http://schemas.microsoft.com/office/drawing/2014/main" id="{11EE694C-078B-4B29-9E32-815933E20A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9654" y="3936877"/>
              <a:ext cx="3262563" cy="2558655"/>
            </a:xfrm>
            <a:prstGeom prst="rect">
              <a:avLst/>
            </a:prstGeom>
          </p:spPr>
        </p:pic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D87D2872-8475-4776-8B59-1BE2F3AE2F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9654" y="2615774"/>
              <a:ext cx="3262563" cy="2558655"/>
            </a:xfrm>
            <a:prstGeom prst="rect">
              <a:avLst/>
            </a:prstGeom>
          </p:spPr>
        </p:pic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3DC7C60B-957E-4645-A71E-65413C7C5E24}"/>
              </a:ext>
            </a:extLst>
          </p:cNvPr>
          <p:cNvGrpSpPr/>
          <p:nvPr/>
        </p:nvGrpSpPr>
        <p:grpSpPr>
          <a:xfrm>
            <a:off x="4651491" y="2767036"/>
            <a:ext cx="2994408" cy="3685879"/>
            <a:chOff x="4651491" y="2752522"/>
            <a:chExt cx="2994408" cy="3685879"/>
          </a:xfrm>
        </p:grpSpPr>
        <p:pic>
          <p:nvPicPr>
            <p:cNvPr id="40" name="Рисунок 39">
              <a:extLst>
                <a:ext uri="{FF2B5EF4-FFF2-40B4-BE49-F238E27FC236}">
                  <a16:creationId xmlns:a16="http://schemas.microsoft.com/office/drawing/2014/main" id="{7B59AE52-71D5-4CA9-97ED-B1C1B00CD2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51491" y="4069690"/>
              <a:ext cx="2994408" cy="2368711"/>
            </a:xfrm>
            <a:prstGeom prst="rect">
              <a:avLst/>
            </a:prstGeom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6F02D201-52BE-4DD3-9ED1-BC2876FAFB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51491" y="2752522"/>
              <a:ext cx="2994408" cy="2368711"/>
            </a:xfrm>
            <a:prstGeom prst="rect">
              <a:avLst/>
            </a:prstGeom>
          </p:spPr>
        </p:pic>
      </p:grp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37BB0662-136F-460E-B5CD-244BC62B0F49}"/>
              </a:ext>
            </a:extLst>
          </p:cNvPr>
          <p:cNvGrpSpPr/>
          <p:nvPr/>
        </p:nvGrpSpPr>
        <p:grpSpPr>
          <a:xfrm>
            <a:off x="6930642" y="2773111"/>
            <a:ext cx="2994408" cy="3507469"/>
            <a:chOff x="6930642" y="2744083"/>
            <a:chExt cx="2994408" cy="3507469"/>
          </a:xfrm>
        </p:grpSpPr>
        <p:pic>
          <p:nvPicPr>
            <p:cNvPr id="41" name="Рисунок 40">
              <a:extLst>
                <a:ext uri="{FF2B5EF4-FFF2-40B4-BE49-F238E27FC236}">
                  <a16:creationId xmlns:a16="http://schemas.microsoft.com/office/drawing/2014/main" id="{A03C13A5-291D-4AAC-9233-27E27A8024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0642" y="3882841"/>
              <a:ext cx="2994408" cy="2368711"/>
            </a:xfrm>
            <a:prstGeom prst="rect">
              <a:avLst/>
            </a:prstGeom>
          </p:spPr>
        </p:pic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id="{060831B6-E3E9-4490-B853-36E329C1AA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30642" y="2744083"/>
              <a:ext cx="2994408" cy="2368711"/>
            </a:xfrm>
            <a:prstGeom prst="rect">
              <a:avLst/>
            </a:prstGeom>
          </p:spPr>
        </p:pic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8A1BD34C-C237-48BC-90DC-496F6373C85C}"/>
              </a:ext>
            </a:extLst>
          </p:cNvPr>
          <p:cNvGrpSpPr/>
          <p:nvPr/>
        </p:nvGrpSpPr>
        <p:grpSpPr>
          <a:xfrm>
            <a:off x="66676" y="2744083"/>
            <a:ext cx="2994408" cy="3705840"/>
            <a:chOff x="66676" y="2744083"/>
            <a:chExt cx="2994408" cy="3705840"/>
          </a:xfrm>
        </p:grpSpPr>
        <p:pic>
          <p:nvPicPr>
            <p:cNvPr id="30" name="Рисунок 29">
              <a:extLst>
                <a:ext uri="{FF2B5EF4-FFF2-40B4-BE49-F238E27FC236}">
                  <a16:creationId xmlns:a16="http://schemas.microsoft.com/office/drawing/2014/main" id="{2FB20434-B3EB-466C-884C-D456231E87F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676" y="4081212"/>
              <a:ext cx="2994408" cy="2368711"/>
            </a:xfrm>
            <a:prstGeom prst="rect">
              <a:avLst/>
            </a:prstGeom>
          </p:spPr>
        </p:pic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F52ADCC7-6B14-469B-ACAA-44A7F21E377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676" y="2744083"/>
              <a:ext cx="2994408" cy="2368711"/>
            </a:xfrm>
            <a:prstGeom prst="rect">
              <a:avLst/>
            </a:prstGeom>
          </p:spPr>
        </p:pic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D6486555-95DE-4314-B754-75872561D451}"/>
              </a:ext>
            </a:extLst>
          </p:cNvPr>
          <p:cNvSpPr txBox="1"/>
          <p:nvPr/>
        </p:nvSpPr>
        <p:spPr>
          <a:xfrm>
            <a:off x="5121361" y="3895101"/>
            <a:ext cx="1960083" cy="21883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600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Сделайте отзыв согласия в один клик с честным предупреждением (ст.10).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600" i="1" dirty="0">
                <a:solidFill>
                  <a:schemeClr val="bg1"/>
                </a:solidFill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i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лиент уходит без претензий, бонусы теряет осознанно.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4FE6A93-BDA1-4C1D-969D-33A9304BD47B}"/>
              </a:ext>
            </a:extLst>
          </p:cNvPr>
          <p:cNvSpPr txBox="1"/>
          <p:nvPr/>
        </p:nvSpPr>
        <p:spPr>
          <a:xfrm>
            <a:off x="7405997" y="3895101"/>
            <a:ext cx="1960083" cy="13894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600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Аттестуйте СЗИ и вступайте в Реестр (приказы №66, №94). </a:t>
            </a:r>
            <a:r>
              <a:rPr lang="ru-RU" sz="1600" i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Утечек нет = клиенты не уходят.</a:t>
            </a:r>
          </a:p>
        </p:txBody>
      </p:sp>
      <p:sp>
        <p:nvSpPr>
          <p:cNvPr id="35" name="Заголовок 1">
            <a:extLst>
              <a:ext uri="{FF2B5EF4-FFF2-40B4-BE49-F238E27FC236}">
                <a16:creationId xmlns:a16="http://schemas.microsoft.com/office/drawing/2014/main" id="{A38618B1-608E-4AF8-BC9B-878169E568F2}"/>
              </a:ext>
            </a:extLst>
          </p:cNvPr>
          <p:cNvSpPr txBox="1">
            <a:spLocks/>
          </p:cNvSpPr>
          <p:nvPr/>
        </p:nvSpPr>
        <p:spPr>
          <a:xfrm>
            <a:off x="1240861" y="2891629"/>
            <a:ext cx="442477" cy="6262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1</a:t>
            </a:r>
          </a:p>
        </p:txBody>
      </p:sp>
      <p:sp>
        <p:nvSpPr>
          <p:cNvPr id="36" name="Заголовок 1">
            <a:extLst>
              <a:ext uri="{FF2B5EF4-FFF2-40B4-BE49-F238E27FC236}">
                <a16:creationId xmlns:a16="http://schemas.microsoft.com/office/drawing/2014/main" id="{BD0FC503-7A3A-4E76-B4FE-5E16E6F10009}"/>
              </a:ext>
            </a:extLst>
          </p:cNvPr>
          <p:cNvSpPr txBox="1">
            <a:spLocks/>
          </p:cNvSpPr>
          <p:nvPr/>
        </p:nvSpPr>
        <p:spPr>
          <a:xfrm>
            <a:off x="3535076" y="2914910"/>
            <a:ext cx="442477" cy="6262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2</a:t>
            </a:r>
          </a:p>
        </p:txBody>
      </p:sp>
      <p:sp>
        <p:nvSpPr>
          <p:cNvPr id="37" name="Заголовок 1">
            <a:extLst>
              <a:ext uri="{FF2B5EF4-FFF2-40B4-BE49-F238E27FC236}">
                <a16:creationId xmlns:a16="http://schemas.microsoft.com/office/drawing/2014/main" id="{941A0C79-436B-4145-8282-8120FF50A216}"/>
              </a:ext>
            </a:extLst>
          </p:cNvPr>
          <p:cNvSpPr txBox="1">
            <a:spLocks/>
          </p:cNvSpPr>
          <p:nvPr/>
        </p:nvSpPr>
        <p:spPr>
          <a:xfrm>
            <a:off x="5834995" y="2919036"/>
            <a:ext cx="442477" cy="6262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3</a:t>
            </a:r>
          </a:p>
        </p:txBody>
      </p:sp>
      <p:sp>
        <p:nvSpPr>
          <p:cNvPr id="38" name="Заголовок 1">
            <a:extLst>
              <a:ext uri="{FF2B5EF4-FFF2-40B4-BE49-F238E27FC236}">
                <a16:creationId xmlns:a16="http://schemas.microsoft.com/office/drawing/2014/main" id="{D1CE5A25-76CF-492B-8F65-40581C334723}"/>
              </a:ext>
            </a:extLst>
          </p:cNvPr>
          <p:cNvSpPr txBox="1">
            <a:spLocks/>
          </p:cNvSpPr>
          <p:nvPr/>
        </p:nvSpPr>
        <p:spPr>
          <a:xfrm>
            <a:off x="8109441" y="2920657"/>
            <a:ext cx="442477" cy="6262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4</a:t>
            </a:r>
          </a:p>
        </p:txBody>
      </p:sp>
      <p:sp>
        <p:nvSpPr>
          <p:cNvPr id="19" name="Заголовок 1">
            <a:extLst>
              <a:ext uri="{FF2B5EF4-FFF2-40B4-BE49-F238E27FC236}">
                <a16:creationId xmlns:a16="http://schemas.microsoft.com/office/drawing/2014/main" id="{625B106C-415D-4ACD-A2AC-CCF1794C9C6C}"/>
              </a:ext>
            </a:extLst>
          </p:cNvPr>
          <p:cNvSpPr txBox="1">
            <a:spLocks/>
          </p:cNvSpPr>
          <p:nvPr/>
        </p:nvSpPr>
        <p:spPr>
          <a:xfrm>
            <a:off x="-305736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14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75C210BE-193F-48B7-8448-33857D175425}"/>
              </a:ext>
            </a:extLst>
          </p:cNvPr>
          <p:cNvCxnSpPr>
            <a:cxnSpLocks/>
          </p:cNvCxnSpPr>
          <p:nvPr/>
        </p:nvCxnSpPr>
        <p:spPr>
          <a:xfrm>
            <a:off x="457200" y="954068"/>
            <a:ext cx="6540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5E196B7-0589-435C-AE33-BAD7A0E046C8}"/>
              </a:ext>
            </a:extLst>
          </p:cNvPr>
          <p:cNvSpPr txBox="1"/>
          <p:nvPr/>
        </p:nvSpPr>
        <p:spPr>
          <a:xfrm>
            <a:off x="9634464" y="3895101"/>
            <a:ext cx="1960083" cy="1125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600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Обучайте персонал.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600" i="1" dirty="0">
                <a:solidFill>
                  <a:schemeClr val="bg1"/>
                </a:solidFill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i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отрудник, который знает правила, не допустит утечки.</a:t>
            </a:r>
          </a:p>
        </p:txBody>
      </p:sp>
      <p:sp>
        <p:nvSpPr>
          <p:cNvPr id="25" name="Заголовок 1">
            <a:extLst>
              <a:ext uri="{FF2B5EF4-FFF2-40B4-BE49-F238E27FC236}">
                <a16:creationId xmlns:a16="http://schemas.microsoft.com/office/drawing/2014/main" id="{ACA6496E-8B34-4481-A9B6-E26133501F1F}"/>
              </a:ext>
            </a:extLst>
          </p:cNvPr>
          <p:cNvSpPr txBox="1">
            <a:spLocks/>
          </p:cNvSpPr>
          <p:nvPr/>
        </p:nvSpPr>
        <p:spPr>
          <a:xfrm>
            <a:off x="10357341" y="2919036"/>
            <a:ext cx="442477" cy="6262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875C381-9B75-4322-8339-6C7A0C884E28}"/>
              </a:ext>
            </a:extLst>
          </p:cNvPr>
          <p:cNvSpPr txBox="1"/>
          <p:nvPr/>
        </p:nvSpPr>
        <p:spPr>
          <a:xfrm>
            <a:off x="488321" y="3882401"/>
            <a:ext cx="2201917" cy="1924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600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Дайте анонимный уровень.</a:t>
            </a:r>
          </a:p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600" i="1" dirty="0">
                <a:solidFill>
                  <a:schemeClr val="bg1"/>
                </a:solidFill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i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лиент, который не хочет давать ПД, остаётся с вами и «дозревает» до регистрации.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84F7F71-AD9A-44AE-8459-98C3E5788C57}"/>
              </a:ext>
            </a:extLst>
          </p:cNvPr>
          <p:cNvSpPr txBox="1"/>
          <p:nvPr/>
        </p:nvSpPr>
        <p:spPr>
          <a:xfrm>
            <a:off x="2759661" y="3886979"/>
            <a:ext cx="2049848" cy="21883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600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Разделяйте согласия по целям (ст.5). </a:t>
            </a:r>
            <a:r>
              <a:rPr lang="ru-RU" sz="1600" i="1" dirty="0">
                <a:solidFill>
                  <a:schemeClr val="bg1"/>
                </a:solidFill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i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ороткие </a:t>
            </a:r>
            <a:r>
              <a:rPr lang="ru-RU" sz="1600" i="1" dirty="0" err="1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чекбоксы</a:t>
            </a:r>
            <a:r>
              <a:rPr lang="ru-RU" sz="1600" i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+ полная информация в Политике. Клиент понимает, на что соглашается, и не уходит.</a:t>
            </a:r>
          </a:p>
        </p:txBody>
      </p:sp>
    </p:spTree>
    <p:extLst>
      <p:ext uri="{BB962C8B-B14F-4D97-AF65-F5344CB8AC3E}">
        <p14:creationId xmlns:p14="http://schemas.microsoft.com/office/powerpoint/2010/main" val="2125114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2347" y="2245357"/>
            <a:ext cx="11250253" cy="915409"/>
          </a:xfrm>
        </p:spPr>
        <p:txBody>
          <a:bodyPr>
            <a:noAutofit/>
          </a:bodyPr>
          <a:lstStyle/>
          <a:p>
            <a:pPr algn="l"/>
            <a:r>
              <a:rPr lang="ru-RU" sz="4400" dirty="0">
                <a:latin typeface="Bebas Neue Pro Expanded Medium" panose="020B0406020202050201" pitchFamily="34" charset="-52"/>
              </a:rPr>
              <a:t>Готов ответить на ваши вопросы.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ADFCF58-79C7-49B5-81D6-9F7974329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22" y="4443662"/>
            <a:ext cx="854178" cy="915409"/>
          </a:xfrm>
          <a:prstGeom prst="rect">
            <a:avLst/>
          </a:prstGeom>
        </p:spPr>
      </p:pic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CAD55F3B-171E-4465-978D-4703983D9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5800" y="4384507"/>
            <a:ext cx="9144000" cy="173054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latin typeface="Bebas Neue Pro Expanded Medium" panose="020B0406020202050201" pitchFamily="34" charset="-52"/>
              </a:rPr>
              <a:t>Григорович Александр Салихович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Bebas Neue Pro Expanded Medium" panose="020B0406020202050201" pitchFamily="34" charset="-52"/>
              </a:rPr>
              <a:t>Начальник сектора внутреннего контроля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Bebas Neue Pro Expanded Medium" panose="020B0406020202050201" pitchFamily="34" charset="-52"/>
              </a:rPr>
              <a:t>за обработкой персональных данных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latin typeface="Bebas Neue Pro Expanded Medium" panose="020B0406020202050201" pitchFamily="34" charset="-52"/>
              </a:rPr>
              <a:t>dpo@santaretail.by</a:t>
            </a:r>
            <a:endParaRPr lang="ru-RU" dirty="0">
              <a:latin typeface="Bebas Neue Pro Expanded Medium" panose="020B0406020202050201" pitchFamily="34" charset="-5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FD0EDA-700E-486D-A636-B8344E6C850C}"/>
              </a:ext>
            </a:extLst>
          </p:cNvPr>
          <p:cNvSpPr txBox="1"/>
          <p:nvPr/>
        </p:nvSpPr>
        <p:spPr>
          <a:xfrm>
            <a:off x="802047" y="1498929"/>
            <a:ext cx="89154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000" b="1" dirty="0">
                <a:latin typeface="Bebas Neue Pro Expanded Medium" panose="020B0406020202050201" pitchFamily="34" charset="-52"/>
              </a:rPr>
              <a:t>СПАСИБО 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73168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F6E08693-F40F-4A65-A18E-ED98ED1B0B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631" y="1551741"/>
            <a:ext cx="3965935" cy="2023713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584C16A5-C1A1-4A3B-A9DD-A609BDCF64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344" y="3681918"/>
            <a:ext cx="3965935" cy="2023713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24EBEB15-B5E1-455E-A660-0DA4FF074E5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18"/>
          <a:stretch/>
        </p:blipFill>
        <p:spPr>
          <a:xfrm>
            <a:off x="4559657" y="3681919"/>
            <a:ext cx="3683638" cy="2023713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E12E986C-D040-47D9-9157-597E7B2F2E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871" y="1551742"/>
            <a:ext cx="3639968" cy="202371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234" y="1461508"/>
            <a:ext cx="4090280" cy="2107366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РЕАЛИЗАЦИЯ ПРОГРАММЫ ЛОЯЛЬНОСТИ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EF041-7870-44E7-9116-803839D35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234" y="3644065"/>
            <a:ext cx="4325434" cy="2107367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latin typeface="Bebas Neue Pro Expanded Medium" panose="020B0406020202050201" pitchFamily="34" charset="-52"/>
              </a:rPr>
              <a:t>Для привлечения и удержания клиентов наша компания реализует успешную программу лояльности. Программа лояльности предполагает минимально необходимую для идентификации обработку персональных данных участников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7C08641-8C80-4C62-B537-C275F5651DCB}"/>
              </a:ext>
            </a:extLst>
          </p:cNvPr>
          <p:cNvSpPr txBox="1">
            <a:spLocks/>
          </p:cNvSpPr>
          <p:nvPr/>
        </p:nvSpPr>
        <p:spPr>
          <a:xfrm>
            <a:off x="-556830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1</a:t>
            </a:r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3878B5E5-0E83-45C1-970F-F461C339E5CC}"/>
              </a:ext>
            </a:extLst>
          </p:cNvPr>
          <p:cNvSpPr txBox="1">
            <a:spLocks/>
          </p:cNvSpPr>
          <p:nvPr/>
        </p:nvSpPr>
        <p:spPr>
          <a:xfrm>
            <a:off x="6096000" y="2210358"/>
            <a:ext cx="1299345" cy="6096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800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ИМЯ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CC2A669-0219-470D-B0A3-6295B62CD1A0}"/>
              </a:ext>
            </a:extLst>
          </p:cNvPr>
          <p:cNvSpPr txBox="1"/>
          <p:nvPr/>
        </p:nvSpPr>
        <p:spPr>
          <a:xfrm>
            <a:off x="9177556" y="3967431"/>
            <a:ext cx="2759489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dirty="0">
                <a:solidFill>
                  <a:schemeClr val="bg1"/>
                </a:solidFill>
                <a:latin typeface="Bebas Neue Pro Expanded Medium" panose="020B0406020202050201" pitchFamily="34" charset="-52"/>
                <a:ea typeface="+mj-ea"/>
                <a:cs typeface="+mj-cs"/>
              </a:rPr>
              <a:t>А ТАКЖЕ ДРУГИЕ ДАННЫЕ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dirty="0">
                <a:solidFill>
                  <a:schemeClr val="bg1"/>
                </a:solidFill>
                <a:latin typeface="Bebas Neue Pro Expanded Medium" panose="020B0406020202050201" pitchFamily="34" charset="-52"/>
                <a:ea typeface="+mj-ea"/>
                <a:cs typeface="+mj-cs"/>
              </a:rPr>
              <a:t>С СОГЛАСИЯ СУБЪЕКТОВ,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dirty="0">
                <a:solidFill>
                  <a:schemeClr val="bg1"/>
                </a:solidFill>
                <a:latin typeface="Bebas Neue Pro Expanded Medium" panose="020B0406020202050201" pitchFamily="34" charset="-52"/>
                <a:ea typeface="+mj-ea"/>
                <a:cs typeface="+mj-cs"/>
              </a:rPr>
              <a:t>В Т.Ч. ДЛЯ ИНЫХ ЦЕЛЕЙ (например участие в рекламной игре)</a:t>
            </a: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E8E3206A-779D-4BD2-ACEF-0E069AEC8DCD}"/>
              </a:ext>
            </a:extLst>
          </p:cNvPr>
          <p:cNvSpPr txBox="1">
            <a:spLocks/>
          </p:cNvSpPr>
          <p:nvPr/>
        </p:nvSpPr>
        <p:spPr>
          <a:xfrm>
            <a:off x="9654623" y="2070352"/>
            <a:ext cx="2111976" cy="9864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НОМЕР ТЕЛЕФОНА</a:t>
            </a:r>
          </a:p>
        </p:txBody>
      </p: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C60FF3BF-2C41-4F94-8CC6-EAA4A3D51070}"/>
              </a:ext>
            </a:extLst>
          </p:cNvPr>
          <p:cNvSpPr txBox="1">
            <a:spLocks/>
          </p:cNvSpPr>
          <p:nvPr/>
        </p:nvSpPr>
        <p:spPr>
          <a:xfrm>
            <a:off x="5863906" y="4595369"/>
            <a:ext cx="2262725" cy="6096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ДАТА РОЖДЕНИЯ </a:t>
            </a:r>
            <a:r>
              <a:rPr lang="ru-RU" sz="2000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(не обязательно)</a:t>
            </a:r>
            <a:endParaRPr lang="ru-RU" sz="2800" dirty="0">
              <a:solidFill>
                <a:schemeClr val="bg1"/>
              </a:solidFill>
              <a:latin typeface="Bebas Neue Pro Expanded Medium" panose="020B0406020202050201" pitchFamily="34" charset="-52"/>
            </a:endParaRP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49D7785D-6C80-4C2F-9583-ACA66B34375D}"/>
              </a:ext>
            </a:extLst>
          </p:cNvPr>
          <p:cNvCxnSpPr/>
          <p:nvPr/>
        </p:nvCxnSpPr>
        <p:spPr>
          <a:xfrm>
            <a:off x="457200" y="954068"/>
            <a:ext cx="418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267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87D2872-8475-4776-8B59-1BE2F3AE2F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213" y="2988246"/>
            <a:ext cx="4067683" cy="319006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F02D201-52BE-4DD3-9ED1-BC2876FAFB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910" y="3158740"/>
            <a:ext cx="3733354" cy="295325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60831B6-E3E9-4490-B853-36E329C1AA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4498" y="3148218"/>
            <a:ext cx="3733354" cy="295325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52ADCC7-6B14-469B-ACAA-44A7F21E37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6" y="3148218"/>
            <a:ext cx="3733354" cy="295325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7336" y="761984"/>
            <a:ext cx="7139416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ПРАВОВОЕ РЕГУЛИРОВАНИЕ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EF041-7870-44E7-9116-803839D35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147" y="2247500"/>
            <a:ext cx="11344630" cy="834089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Bebas Neue Pro Expanded Medium" panose="020B0406020202050201" pitchFamily="34" charset="-52"/>
              </a:rPr>
              <a:t>В связи с отсутствием специального закона о реализации программ лояльности, основным правовым регулированием является:</a:t>
            </a:r>
          </a:p>
        </p:txBody>
      </p: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D466F595-910B-4A2D-899C-BA46CB4A8C57}"/>
              </a:ext>
            </a:extLst>
          </p:cNvPr>
          <p:cNvGrpSpPr/>
          <p:nvPr/>
        </p:nvGrpSpPr>
        <p:grpSpPr>
          <a:xfrm>
            <a:off x="745611" y="3233485"/>
            <a:ext cx="10897725" cy="2415470"/>
            <a:chOff x="745611" y="3361821"/>
            <a:chExt cx="10897725" cy="241547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F0EA56-6697-4E38-86E7-CD777A98DE4A}"/>
                </a:ext>
              </a:extLst>
            </p:cNvPr>
            <p:cNvSpPr txBox="1"/>
            <p:nvPr/>
          </p:nvSpPr>
          <p:spPr>
            <a:xfrm>
              <a:off x="745611" y="4711615"/>
              <a:ext cx="2239931" cy="10656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07000"/>
                </a:lnSpc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Законодательство о защите прав потребителей</a:t>
              </a:r>
              <a:endParaRPr lang="ru-RU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176E0FA-1F45-47CB-94A7-02EECE0DBC0A}"/>
                </a:ext>
              </a:extLst>
            </p:cNvPr>
            <p:cNvSpPr txBox="1"/>
            <p:nvPr/>
          </p:nvSpPr>
          <p:spPr>
            <a:xfrm>
              <a:off x="3386071" y="4711615"/>
              <a:ext cx="2585157" cy="1055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07000"/>
                </a:lnSpc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Законодательство</a:t>
              </a:r>
            </a:p>
            <a:p>
              <a:pPr lvl="0" algn="ctr">
                <a:lnSpc>
                  <a:spcPct val="107000"/>
                </a:lnSpc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о защите персональных данных </a:t>
              </a:r>
              <a:endParaRPr lang="ru-RU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6486555-95DE-4314-B754-75872561D451}"/>
                </a:ext>
              </a:extLst>
            </p:cNvPr>
            <p:cNvSpPr txBox="1"/>
            <p:nvPr/>
          </p:nvSpPr>
          <p:spPr>
            <a:xfrm>
              <a:off x="6322350" y="4711615"/>
              <a:ext cx="2443783" cy="10550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07000"/>
                </a:lnSpc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Законодательство</a:t>
              </a:r>
            </a:p>
            <a:p>
              <a:pPr lvl="0" algn="ctr">
                <a:lnSpc>
                  <a:spcPct val="107000"/>
                </a:lnSpc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об информационной безопасности</a:t>
              </a:r>
              <a:endParaRPr lang="ru-RU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4FE6A93-BDA1-4C1D-969D-33A9304BD47B}"/>
                </a:ext>
              </a:extLst>
            </p:cNvPr>
            <p:cNvSpPr txBox="1"/>
            <p:nvPr/>
          </p:nvSpPr>
          <p:spPr>
            <a:xfrm>
              <a:off x="9199553" y="4711615"/>
              <a:ext cx="2443783" cy="7257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07000"/>
                </a:lnSpc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Гражданский кодекс Республики Беларусь</a:t>
              </a:r>
            </a:p>
          </p:txBody>
        </p:sp>
        <p:sp>
          <p:nvSpPr>
            <p:cNvPr id="35" name="Заголовок 1">
              <a:extLst>
                <a:ext uri="{FF2B5EF4-FFF2-40B4-BE49-F238E27FC236}">
                  <a16:creationId xmlns:a16="http://schemas.microsoft.com/office/drawing/2014/main" id="{A38618B1-608E-4AF8-BC9B-878169E568F2}"/>
                </a:ext>
              </a:extLst>
            </p:cNvPr>
            <p:cNvSpPr txBox="1">
              <a:spLocks/>
            </p:cNvSpPr>
            <p:nvPr/>
          </p:nvSpPr>
          <p:spPr>
            <a:xfrm>
              <a:off x="1471722" y="3380959"/>
              <a:ext cx="551669" cy="78074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ru-RU" sz="4800" dirty="0">
                  <a:solidFill>
                    <a:schemeClr val="bg1"/>
                  </a:solidFill>
                  <a:latin typeface="Bebas Neue Pro Expanded Medium" panose="020B0406020202050201" pitchFamily="34" charset="-52"/>
                </a:rPr>
                <a:t>1</a:t>
              </a:r>
            </a:p>
          </p:txBody>
        </p:sp>
        <p:sp>
          <p:nvSpPr>
            <p:cNvPr id="36" name="Заголовок 1">
              <a:extLst>
                <a:ext uri="{FF2B5EF4-FFF2-40B4-BE49-F238E27FC236}">
                  <a16:creationId xmlns:a16="http://schemas.microsoft.com/office/drawing/2014/main" id="{BD0FC503-7A3A-4E76-B4FE-5E16E6F10009}"/>
                </a:ext>
              </a:extLst>
            </p:cNvPr>
            <p:cNvSpPr txBox="1">
              <a:spLocks/>
            </p:cNvSpPr>
            <p:nvPr/>
          </p:nvSpPr>
          <p:spPr>
            <a:xfrm>
              <a:off x="4371210" y="3377726"/>
              <a:ext cx="551669" cy="78074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ru-RU" sz="4800" dirty="0">
                  <a:solidFill>
                    <a:schemeClr val="bg1"/>
                  </a:solidFill>
                  <a:latin typeface="Bebas Neue Pro Expanded Medium" panose="020B0406020202050201" pitchFamily="34" charset="-52"/>
                </a:rPr>
                <a:t>2</a:t>
              </a:r>
            </a:p>
          </p:txBody>
        </p:sp>
        <p:sp>
          <p:nvSpPr>
            <p:cNvPr id="37" name="Заголовок 1">
              <a:extLst>
                <a:ext uri="{FF2B5EF4-FFF2-40B4-BE49-F238E27FC236}">
                  <a16:creationId xmlns:a16="http://schemas.microsoft.com/office/drawing/2014/main" id="{941A0C79-436B-4145-8282-8120FF50A216}"/>
                </a:ext>
              </a:extLst>
            </p:cNvPr>
            <p:cNvSpPr txBox="1">
              <a:spLocks/>
            </p:cNvSpPr>
            <p:nvPr/>
          </p:nvSpPr>
          <p:spPr>
            <a:xfrm>
              <a:off x="7247483" y="3386115"/>
              <a:ext cx="551669" cy="78074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ru-RU" sz="4800" dirty="0">
                  <a:solidFill>
                    <a:schemeClr val="bg1"/>
                  </a:solidFill>
                  <a:latin typeface="Bebas Neue Pro Expanded Medium" panose="020B0406020202050201" pitchFamily="34" charset="-52"/>
                </a:rPr>
                <a:t>3</a:t>
              </a:r>
            </a:p>
          </p:txBody>
        </p:sp>
        <p:sp>
          <p:nvSpPr>
            <p:cNvPr id="38" name="Заголовок 1">
              <a:extLst>
                <a:ext uri="{FF2B5EF4-FFF2-40B4-BE49-F238E27FC236}">
                  <a16:creationId xmlns:a16="http://schemas.microsoft.com/office/drawing/2014/main" id="{D1CE5A25-76CF-492B-8F65-40581C334723}"/>
                </a:ext>
              </a:extLst>
            </p:cNvPr>
            <p:cNvSpPr txBox="1">
              <a:spLocks/>
            </p:cNvSpPr>
            <p:nvPr/>
          </p:nvSpPr>
          <p:spPr>
            <a:xfrm>
              <a:off x="10100460" y="3361821"/>
              <a:ext cx="551669" cy="78074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ru-RU" sz="4800" dirty="0">
                  <a:solidFill>
                    <a:schemeClr val="bg1"/>
                  </a:solidFill>
                  <a:latin typeface="Bebas Neue Pro Expanded Medium" panose="020B0406020202050201" pitchFamily="34" charset="-52"/>
                </a:rPr>
                <a:t>4</a:t>
              </a:r>
            </a:p>
          </p:txBody>
        </p:sp>
      </p:grp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C5CDB4B6-4F61-4A63-A79D-DD86BACE98AF}"/>
              </a:ext>
            </a:extLst>
          </p:cNvPr>
          <p:cNvSpPr txBox="1">
            <a:spLocks/>
          </p:cNvSpPr>
          <p:nvPr/>
        </p:nvSpPr>
        <p:spPr>
          <a:xfrm>
            <a:off x="-523274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/>
              <a:t>2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815D354E-8C67-4AB4-A9BE-F2772F614D2E}"/>
              </a:ext>
            </a:extLst>
          </p:cNvPr>
          <p:cNvCxnSpPr/>
          <p:nvPr/>
        </p:nvCxnSpPr>
        <p:spPr>
          <a:xfrm>
            <a:off x="457200" y="954068"/>
            <a:ext cx="418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4586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999" y="750393"/>
            <a:ext cx="9982926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ВЫБОР ПРОГРАММНОГО ОБЕСПЕЧЕНИЯ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EF041-7870-44E7-9116-803839D35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147" y="1852178"/>
            <a:ext cx="11344630" cy="834089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Bebas Neue Pro Expanded Medium" panose="020B0406020202050201" pitchFamily="34" charset="-52"/>
              </a:rPr>
              <a:t>При выборе программного обеспечения мы сосредоточились на:</a:t>
            </a:r>
          </a:p>
        </p:txBody>
      </p:sp>
      <p:sp>
        <p:nvSpPr>
          <p:cNvPr id="20" name="Подзаголовок 2">
            <a:extLst>
              <a:ext uri="{FF2B5EF4-FFF2-40B4-BE49-F238E27FC236}">
                <a16:creationId xmlns:a16="http://schemas.microsoft.com/office/drawing/2014/main" id="{E2DB2863-4B9F-4D54-8371-A9F582CDDC64}"/>
              </a:ext>
            </a:extLst>
          </p:cNvPr>
          <p:cNvSpPr txBox="1">
            <a:spLocks/>
          </p:cNvSpPr>
          <p:nvPr/>
        </p:nvSpPr>
        <p:spPr>
          <a:xfrm>
            <a:off x="332147" y="4452417"/>
            <a:ext cx="11344630" cy="2198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/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pPr algn="just">
              <a:spcBef>
                <a:spcPts val="1800"/>
              </a:spcBef>
            </a:pPr>
            <a:r>
              <a:rPr lang="ru-RU" dirty="0">
                <a:latin typeface="Bebas Neue Pro Expanded Medium" panose="020B0406020202050201" pitchFamily="34" charset="-52"/>
              </a:rPr>
              <a:t>Параллельно реализован комплекс мер, направленных на защиту информации от несанкционированного доступа, утраты или модификации.</a:t>
            </a:r>
          </a:p>
          <a:p>
            <a:pPr algn="just">
              <a:spcBef>
                <a:spcPts val="1800"/>
              </a:spcBef>
            </a:pPr>
            <a:r>
              <a:rPr lang="ru-RU" i="1" dirty="0">
                <a:latin typeface="Bebas Neue Pro Expanded Medium" panose="020B0406020202050201" pitchFamily="34" charset="-52"/>
              </a:rPr>
              <a:t>Этот комплекс включает правовые, организационные и технические меры в соответствии со статьей 17 Закона Республики Беларусь от 07.05.2021 №99-З «О защите персональных данных».</a:t>
            </a:r>
          </a:p>
        </p:txBody>
      </p: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699EC6EA-36E2-402D-AA56-546F51CC9613}"/>
              </a:ext>
            </a:extLst>
          </p:cNvPr>
          <p:cNvSpPr txBox="1">
            <a:spLocks/>
          </p:cNvSpPr>
          <p:nvPr/>
        </p:nvSpPr>
        <p:spPr>
          <a:xfrm>
            <a:off x="-523274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3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575AF03-823C-47DC-A278-D90A5F450E9A}"/>
              </a:ext>
            </a:extLst>
          </p:cNvPr>
          <p:cNvCxnSpPr/>
          <p:nvPr/>
        </p:nvCxnSpPr>
        <p:spPr>
          <a:xfrm>
            <a:off x="457200" y="954068"/>
            <a:ext cx="418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58D3BC1B-8276-4286-84F0-EDC25E603E26}"/>
              </a:ext>
            </a:extLst>
          </p:cNvPr>
          <p:cNvGrpSpPr/>
          <p:nvPr/>
        </p:nvGrpSpPr>
        <p:grpSpPr>
          <a:xfrm>
            <a:off x="-180373" y="2106609"/>
            <a:ext cx="7089829" cy="1374227"/>
            <a:chOff x="-180373" y="2106609"/>
            <a:chExt cx="7089829" cy="1374227"/>
          </a:xfrm>
        </p:grpSpPr>
        <p:pic>
          <p:nvPicPr>
            <p:cNvPr id="29" name="Рисунок 28">
              <a:extLst>
                <a:ext uri="{FF2B5EF4-FFF2-40B4-BE49-F238E27FC236}">
                  <a16:creationId xmlns:a16="http://schemas.microsoft.com/office/drawing/2014/main" id="{F1C43676-C81B-4EF9-B503-72F5D2A665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5598" y="2106609"/>
              <a:ext cx="6033858" cy="1374227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B43F08C3-1D3D-4F37-8EBB-3E7A3012D6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0373" y="2106609"/>
              <a:ext cx="6033858" cy="1374227"/>
            </a:xfrm>
            <a:prstGeom prst="rect">
              <a:avLst/>
            </a:prstGeom>
          </p:spPr>
        </p:pic>
        <p:sp>
          <p:nvSpPr>
            <p:cNvPr id="19" name="Подзаголовок 2">
              <a:extLst>
                <a:ext uri="{FF2B5EF4-FFF2-40B4-BE49-F238E27FC236}">
                  <a16:creationId xmlns:a16="http://schemas.microsoft.com/office/drawing/2014/main" id="{59E6F5FF-224C-46A6-BEAC-D235C9E9F112}"/>
                </a:ext>
              </a:extLst>
            </p:cNvPr>
            <p:cNvSpPr txBox="1">
              <a:spLocks/>
            </p:cNvSpPr>
            <p:nvPr/>
          </p:nvSpPr>
          <p:spPr>
            <a:xfrm>
              <a:off x="1426899" y="2594911"/>
              <a:ext cx="4748216" cy="83408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dirty="0">
                  <a:solidFill>
                    <a:schemeClr val="bg1"/>
                  </a:solidFill>
                  <a:latin typeface="Bebas Neue Pro Expanded Medium" panose="020B0406020202050201" pitchFamily="34" charset="-52"/>
                </a:rPr>
                <a:t>Функциональных возможностях</a:t>
              </a: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B7D10D93-BC44-48E5-88AA-126AF4A71788}"/>
              </a:ext>
            </a:extLst>
          </p:cNvPr>
          <p:cNvGrpSpPr/>
          <p:nvPr/>
        </p:nvGrpSpPr>
        <p:grpSpPr>
          <a:xfrm>
            <a:off x="1347784" y="3122063"/>
            <a:ext cx="11111255" cy="1413189"/>
            <a:chOff x="875598" y="3039228"/>
            <a:chExt cx="11111255" cy="1413189"/>
          </a:xfrm>
        </p:grpSpPr>
        <p:pic>
          <p:nvPicPr>
            <p:cNvPr id="40" name="Рисунок 39">
              <a:extLst>
                <a:ext uri="{FF2B5EF4-FFF2-40B4-BE49-F238E27FC236}">
                  <a16:creationId xmlns:a16="http://schemas.microsoft.com/office/drawing/2014/main" id="{002B2879-DC07-4C96-9E7D-DE0F6E6953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81921" y="3039228"/>
              <a:ext cx="6204932" cy="1413189"/>
            </a:xfrm>
            <a:prstGeom prst="rect">
              <a:avLst/>
            </a:prstGeom>
          </p:spPr>
        </p:pic>
        <p:pic>
          <p:nvPicPr>
            <p:cNvPr id="39" name="Рисунок 38">
              <a:extLst>
                <a:ext uri="{FF2B5EF4-FFF2-40B4-BE49-F238E27FC236}">
                  <a16:creationId xmlns:a16="http://schemas.microsoft.com/office/drawing/2014/main" id="{EF4A70DB-8D9A-4B61-B926-78244D2AE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23673" y="3039228"/>
              <a:ext cx="6204932" cy="1413189"/>
            </a:xfrm>
            <a:prstGeom prst="rect">
              <a:avLst/>
            </a:prstGeom>
          </p:spPr>
        </p:pic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id="{ADD3F37B-192B-47D1-88E6-FFDF862AD4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5598" y="3039228"/>
              <a:ext cx="6204932" cy="1413189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DE4C55B-A8AB-4C4B-A09D-A253F0A211DB}"/>
                </a:ext>
              </a:extLst>
            </p:cNvPr>
            <p:cNvSpPr txBox="1"/>
            <p:nvPr/>
          </p:nvSpPr>
          <p:spPr>
            <a:xfrm>
              <a:off x="2524173" y="3584377"/>
              <a:ext cx="8204432" cy="424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dirty="0">
                  <a:solidFill>
                    <a:schemeClr val="bg1"/>
                  </a:solidFill>
                  <a:latin typeface="Bebas Neue Pro Expanded Medium" panose="020B0406020202050201" pitchFamily="34" charset="-52"/>
                </a:rPr>
                <a:t>Безопасности данных – неотъемлемой части её ценности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4390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148" y="1234679"/>
            <a:ext cx="9982926" cy="1587065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УПРАВЛЕНИЕ</a:t>
            </a:r>
            <a:br>
              <a:rPr lang="en-US" sz="4800" b="1" dirty="0">
                <a:latin typeface="Bebas Neue Pro Expanded Medium" panose="020B0406020202050201" pitchFamily="34" charset="-52"/>
              </a:rPr>
            </a:br>
            <a:r>
              <a:rPr lang="ru-RU" sz="4800" b="1" dirty="0">
                <a:latin typeface="Bebas Neue Pro Expanded Medium" panose="020B0406020202050201" pitchFamily="34" charset="-52"/>
              </a:rPr>
              <a:t>ДАННЫМИ КЛИЕНТА</a:t>
            </a:r>
          </a:p>
        </p:txBody>
      </p:sp>
      <p:sp>
        <p:nvSpPr>
          <p:cNvPr id="20" name="Подзаголовок 2">
            <a:extLst>
              <a:ext uri="{FF2B5EF4-FFF2-40B4-BE49-F238E27FC236}">
                <a16:creationId xmlns:a16="http://schemas.microsoft.com/office/drawing/2014/main" id="{E2DB2863-4B9F-4D54-8371-A9F582CDDC64}"/>
              </a:ext>
            </a:extLst>
          </p:cNvPr>
          <p:cNvSpPr txBox="1">
            <a:spLocks/>
          </p:cNvSpPr>
          <p:nvPr/>
        </p:nvSpPr>
        <p:spPr>
          <a:xfrm>
            <a:off x="332148" y="3106732"/>
            <a:ext cx="7605352" cy="2516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/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pPr algn="just"/>
            <a:r>
              <a:rPr lang="ru-RU" dirty="0">
                <a:latin typeface="Bebas Neue Pro Expanded Medium" panose="020B0406020202050201" pitchFamily="34" charset="-52"/>
              </a:rPr>
              <a:t>Мы внедрили систему, которая позволяет клиентам:</a:t>
            </a:r>
          </a:p>
          <a:p>
            <a:pPr algn="just"/>
            <a:r>
              <a:rPr lang="ru-RU" dirty="0">
                <a:latin typeface="Bebas Neue Pro Expanded Medium" panose="020B0406020202050201" pitchFamily="34" charset="-52"/>
              </a:rPr>
              <a:t>• легко управлять своими данными в личном кабинете;</a:t>
            </a:r>
          </a:p>
          <a:p>
            <a:pPr algn="just"/>
            <a:r>
              <a:rPr lang="ru-RU" dirty="0">
                <a:latin typeface="Bebas Neue Pro Expanded Medium" panose="020B0406020202050201" pitchFamily="34" charset="-52"/>
              </a:rPr>
              <a:t>• видеть, как их данные используются.</a:t>
            </a:r>
          </a:p>
          <a:p>
            <a:pPr algn="just"/>
            <a:r>
              <a:rPr lang="ru-RU" dirty="0">
                <a:latin typeface="Bebas Neue Pro Expanded Medium" panose="020B0406020202050201" pitchFamily="34" charset="-52"/>
              </a:rPr>
              <a:t>Это создало дополнительный уровень доверия со стороны клиентов.</a:t>
            </a: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3D5BC922-1A53-4B1A-80A7-FCFA7ECD3912}"/>
              </a:ext>
            </a:extLst>
          </p:cNvPr>
          <p:cNvSpPr txBox="1">
            <a:spLocks/>
          </p:cNvSpPr>
          <p:nvPr/>
        </p:nvSpPr>
        <p:spPr>
          <a:xfrm>
            <a:off x="-523274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4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72AF053-AB40-442A-857A-C781EC1FCAC0}"/>
              </a:ext>
            </a:extLst>
          </p:cNvPr>
          <p:cNvCxnSpPr/>
          <p:nvPr/>
        </p:nvCxnSpPr>
        <p:spPr>
          <a:xfrm>
            <a:off x="457200" y="954068"/>
            <a:ext cx="418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Подзаголовок 2">
            <a:extLst>
              <a:ext uri="{FF2B5EF4-FFF2-40B4-BE49-F238E27FC236}">
                <a16:creationId xmlns:a16="http://schemas.microsoft.com/office/drawing/2014/main" id="{C4AE3BE4-5D70-42E8-9B1D-74C00662D5D2}"/>
              </a:ext>
            </a:extLst>
          </p:cNvPr>
          <p:cNvSpPr txBox="1">
            <a:spLocks/>
          </p:cNvSpPr>
          <p:nvPr/>
        </p:nvSpPr>
        <p:spPr>
          <a:xfrm>
            <a:off x="8873860" y="4402563"/>
            <a:ext cx="2882428" cy="687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/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pPr algn="just"/>
            <a:r>
              <a:rPr lang="ru-RU" dirty="0">
                <a:solidFill>
                  <a:schemeClr val="bg1"/>
                </a:solidFill>
                <a:latin typeface="Bebas Neue Pro Expanded Medium" panose="020B0406020202050201" pitchFamily="34" charset="-52"/>
              </a:rPr>
              <a:t>Будет картинка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771257-855C-4556-8E26-0BB1A163E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29935">
            <a:off x="8561023" y="1122330"/>
            <a:ext cx="2866374" cy="5490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148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9637" y="851559"/>
            <a:ext cx="9871587" cy="864596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ТРИ УРОВНЯ УЧАСТИЯ В ПРОГРАММЕ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EF041-7870-44E7-9116-803839D35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348" y="1921801"/>
            <a:ext cx="9806472" cy="475755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Bebas Neue Pro Expanded Medium" panose="020B0406020202050201" pitchFamily="34" charset="-52"/>
              </a:rPr>
              <a:t>Участие в программе лояльности возможно разными способами: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7C08641-8C80-4C62-B537-C275F5651DCB}"/>
              </a:ext>
            </a:extLst>
          </p:cNvPr>
          <p:cNvSpPr txBox="1">
            <a:spLocks/>
          </p:cNvSpPr>
          <p:nvPr/>
        </p:nvSpPr>
        <p:spPr>
          <a:xfrm>
            <a:off x="-523274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5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49D7785D-6C80-4C2F-9583-ACA66B34375D}"/>
              </a:ext>
            </a:extLst>
          </p:cNvPr>
          <p:cNvCxnSpPr/>
          <p:nvPr/>
        </p:nvCxnSpPr>
        <p:spPr>
          <a:xfrm>
            <a:off x="457200" y="954068"/>
            <a:ext cx="418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00AE1C46-BE68-4755-B0B4-A289D164F67D}"/>
              </a:ext>
            </a:extLst>
          </p:cNvPr>
          <p:cNvGrpSpPr/>
          <p:nvPr/>
        </p:nvGrpSpPr>
        <p:grpSpPr>
          <a:xfrm>
            <a:off x="157230" y="2551388"/>
            <a:ext cx="3639968" cy="2023713"/>
            <a:chOff x="283065" y="2551388"/>
            <a:chExt cx="3639968" cy="2023713"/>
          </a:xfrm>
        </p:grpSpPr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id="{E12E986C-D040-47D9-9157-597E7B2F2E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065" y="2551388"/>
              <a:ext cx="3639968" cy="202371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9584D64-D0BB-4D4C-B599-20AE94828F23}"/>
                </a:ext>
              </a:extLst>
            </p:cNvPr>
            <p:cNvSpPr txBox="1"/>
            <p:nvPr/>
          </p:nvSpPr>
          <p:spPr>
            <a:xfrm>
              <a:off x="1001433" y="3075057"/>
              <a:ext cx="2676775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Без предоставления</a:t>
              </a:r>
            </a:p>
            <a:p>
              <a:pPr algn="ctr"/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персональных данных </a:t>
              </a:r>
              <a:endParaRPr lang="ru-RU" sz="2000" b="1" dirty="0">
                <a:solidFill>
                  <a:schemeClr val="bg1"/>
                </a:solidFill>
                <a:latin typeface="Bebas Neue Pro Expanded Medium" panose="020B0406020202050201" pitchFamily="34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8FC7263C-5C40-4556-ABA1-B95CE89E86E3}"/>
              </a:ext>
            </a:extLst>
          </p:cNvPr>
          <p:cNvGrpSpPr/>
          <p:nvPr/>
        </p:nvGrpSpPr>
        <p:grpSpPr>
          <a:xfrm>
            <a:off x="3912464" y="2603202"/>
            <a:ext cx="3965935" cy="2023713"/>
            <a:chOff x="4021521" y="2603202"/>
            <a:chExt cx="3965935" cy="2023713"/>
          </a:xfrm>
        </p:grpSpPr>
        <p:pic>
          <p:nvPicPr>
            <p:cNvPr id="33" name="Рисунок 32">
              <a:extLst>
                <a:ext uri="{FF2B5EF4-FFF2-40B4-BE49-F238E27FC236}">
                  <a16:creationId xmlns:a16="http://schemas.microsoft.com/office/drawing/2014/main" id="{F6E08693-F40F-4A65-A18E-ED98ED1B0B8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1521" y="2603202"/>
              <a:ext cx="3965935" cy="2023713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77D1E42-5DC8-419B-91DF-89F6A60F3982}"/>
                </a:ext>
              </a:extLst>
            </p:cNvPr>
            <p:cNvSpPr txBox="1"/>
            <p:nvPr/>
          </p:nvSpPr>
          <p:spPr>
            <a:xfrm>
              <a:off x="5291143" y="2836329"/>
              <a:ext cx="2530641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 предоставлением минимального набора персональных данных </a:t>
              </a:r>
              <a:endParaRPr lang="ru-RU" sz="2000" dirty="0">
                <a:solidFill>
                  <a:schemeClr val="bg1"/>
                </a:solidFill>
                <a:latin typeface="Bebas Neue Pro Expanded Medium" panose="020B0406020202050201" pitchFamily="34" charset="-52"/>
              </a:endParaRPr>
            </a:p>
          </p:txBody>
        </p:sp>
      </p:grp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1B737985-B5EE-4BC2-8F7E-AFF75A10058A}"/>
              </a:ext>
            </a:extLst>
          </p:cNvPr>
          <p:cNvGrpSpPr/>
          <p:nvPr/>
        </p:nvGrpSpPr>
        <p:grpSpPr>
          <a:xfrm>
            <a:off x="8060778" y="2603202"/>
            <a:ext cx="3683638" cy="2023713"/>
            <a:chOff x="8085945" y="2603202"/>
            <a:chExt cx="3683638" cy="2023713"/>
          </a:xfrm>
        </p:grpSpPr>
        <p:pic>
          <p:nvPicPr>
            <p:cNvPr id="27" name="Рисунок 26">
              <a:extLst>
                <a:ext uri="{FF2B5EF4-FFF2-40B4-BE49-F238E27FC236}">
                  <a16:creationId xmlns:a16="http://schemas.microsoft.com/office/drawing/2014/main" id="{24EBEB15-B5E1-455E-A660-0DA4FF074E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118"/>
            <a:stretch/>
          </p:blipFill>
          <p:spPr>
            <a:xfrm>
              <a:off x="8085945" y="2603202"/>
              <a:ext cx="3683638" cy="202371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86A968A-20E8-4C8E-BAFF-6B4258D75EC8}"/>
                </a:ext>
              </a:extLst>
            </p:cNvPr>
            <p:cNvSpPr txBox="1"/>
            <p:nvPr/>
          </p:nvSpPr>
          <p:spPr>
            <a:xfrm>
              <a:off x="9238942" y="2944252"/>
              <a:ext cx="2530641" cy="9694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9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При предоставлении дополнительных персональных данных </a:t>
              </a:r>
              <a:endParaRPr lang="ru-RU" sz="1900" dirty="0">
                <a:solidFill>
                  <a:schemeClr val="bg1"/>
                </a:solidFill>
                <a:latin typeface="Bebas Neue Pro Expanded Medium" panose="020B0406020202050201" pitchFamily="34" charset="-52"/>
              </a:endParaRPr>
            </a:p>
          </p:txBody>
        </p:sp>
      </p:grpSp>
      <p:sp>
        <p:nvSpPr>
          <p:cNvPr id="19" name="Подзаголовок 2">
            <a:extLst>
              <a:ext uri="{FF2B5EF4-FFF2-40B4-BE49-F238E27FC236}">
                <a16:creationId xmlns:a16="http://schemas.microsoft.com/office/drawing/2014/main" id="{12851582-590E-401B-B1F2-B48A0EA49FF4}"/>
              </a:ext>
            </a:extLst>
          </p:cNvPr>
          <p:cNvSpPr txBox="1">
            <a:spLocks/>
          </p:cNvSpPr>
          <p:nvPr/>
        </p:nvSpPr>
        <p:spPr>
          <a:xfrm>
            <a:off x="381553" y="4706803"/>
            <a:ext cx="3415645" cy="1838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i="1"/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r>
              <a:rPr lang="ru-RU" sz="1800" dirty="0">
                <a:latin typeface="Bebas Neue Pro Expanded Medium" panose="020B0406020202050201" pitchFamily="34" charset="-52"/>
              </a:rPr>
              <a:t>Клиент приобретает карту лояльности, может пользоваться программой в базовом режиме: накапливать и использовать бонусы с ограниченным функционалом.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8CA4D5-CED7-434F-B6AB-14933B38C96E}"/>
              </a:ext>
            </a:extLst>
          </p:cNvPr>
          <p:cNvSpPr txBox="1"/>
          <p:nvPr/>
        </p:nvSpPr>
        <p:spPr>
          <a:xfrm>
            <a:off x="4401829" y="4706803"/>
            <a:ext cx="3658949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ts val="1000"/>
              </a:spcBef>
              <a:defRPr i="1"/>
            </a:lvl1pPr>
          </a:lstStyle>
          <a:p>
            <a:r>
              <a:rPr lang="ru-RU" dirty="0">
                <a:latin typeface="Bebas Neue Pro Expanded Medium" panose="020B0406020202050201" pitchFamily="34" charset="-52"/>
              </a:rPr>
              <a:t>При предоставлении минимальных ПД для создания личного кабинета клиент получает дополнительные преференции.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BE0F7C-1243-4945-9B5F-C59FF5CBEEF0}"/>
              </a:ext>
            </a:extLst>
          </p:cNvPr>
          <p:cNvSpPr txBox="1"/>
          <p:nvPr/>
        </p:nvSpPr>
        <p:spPr>
          <a:xfrm>
            <a:off x="8479605" y="4706803"/>
            <a:ext cx="3478430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i="1" dirty="0">
                <a:latin typeface="Bebas Neue Pro Expanded Medium" panose="020B0406020202050201" pitchFamily="34" charset="-52"/>
              </a:rPr>
              <a:t>Клиенту становятся доступны специальные предложения к гендерным праздникам, участие в рекламных играх .</a:t>
            </a:r>
          </a:p>
        </p:txBody>
      </p:sp>
    </p:spTree>
    <p:extLst>
      <p:ext uri="{BB962C8B-B14F-4D97-AF65-F5344CB8AC3E}">
        <p14:creationId xmlns:p14="http://schemas.microsoft.com/office/powerpoint/2010/main" val="2203879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F02D201-52BE-4DD3-9ED1-BC2876FAFB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41" r="35753" b="66597"/>
          <a:stretch/>
        </p:blipFill>
        <p:spPr>
          <a:xfrm>
            <a:off x="292318" y="4366778"/>
            <a:ext cx="551252" cy="4185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52ADCC7-6B14-469B-ACAA-44A7F21E377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01" r="33893" b="66597"/>
          <a:stretch/>
        </p:blipFill>
        <p:spPr>
          <a:xfrm>
            <a:off x="324347" y="3799293"/>
            <a:ext cx="551251" cy="4185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9768" y="1407172"/>
            <a:ext cx="8041831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ТЕХНИЧЕСКАЯ ЗАЩИТА ИНФОРМАЦИОННОЙ СИСТЕМЫ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EF041-7870-44E7-9116-803839D35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147" y="2798355"/>
            <a:ext cx="11344630" cy="834089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Bebas Neue Pro Expanded Medium" panose="020B0406020202050201" pitchFamily="34" charset="-52"/>
              </a:rPr>
              <a:t>Обработка персональных данных в программе лояльности осуществляется с использованием специализированного программного обеспечения, которое:</a:t>
            </a:r>
          </a:p>
        </p:txBody>
      </p:sp>
      <p:sp>
        <p:nvSpPr>
          <p:cNvPr id="19" name="Подзаголовок 2">
            <a:extLst>
              <a:ext uri="{FF2B5EF4-FFF2-40B4-BE49-F238E27FC236}">
                <a16:creationId xmlns:a16="http://schemas.microsoft.com/office/drawing/2014/main" id="{59E6F5FF-224C-46A6-BEAC-D235C9E9F112}"/>
              </a:ext>
            </a:extLst>
          </p:cNvPr>
          <p:cNvSpPr txBox="1">
            <a:spLocks/>
          </p:cNvSpPr>
          <p:nvPr/>
        </p:nvSpPr>
        <p:spPr>
          <a:xfrm>
            <a:off x="843570" y="3830914"/>
            <a:ext cx="11344630" cy="572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dirty="0">
                <a:latin typeface="Bebas Neue Pro Expanded Medium" panose="020B0406020202050201" pitchFamily="34" charset="-52"/>
              </a:rPr>
              <a:t>Размещено в защищённом контуре на территории Республики Беларусь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DE4C55B-A8AB-4C4B-A09D-A253F0A211DB}"/>
              </a:ext>
            </a:extLst>
          </p:cNvPr>
          <p:cNvSpPr txBox="1"/>
          <p:nvPr/>
        </p:nvSpPr>
        <p:spPr>
          <a:xfrm>
            <a:off x="843570" y="4402917"/>
            <a:ext cx="10976518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latin typeface="Bebas Neue Pro Expanded Medium" panose="020B0406020202050201" pitchFamily="34" charset="-52"/>
              </a:rPr>
              <a:t>Система защиты прошла аттестацию в соответствии с приказом Оперативно-аналитического центра при Президенте Республики Беларусь 20 февраля 2020</a:t>
            </a:r>
            <a:r>
              <a:rPr lang="en-US" sz="2400" dirty="0">
                <a:latin typeface="Bebas Neue Pro Expanded Medium" panose="020B0406020202050201" pitchFamily="34" charset="-52"/>
              </a:rPr>
              <a:t> </a:t>
            </a:r>
            <a:r>
              <a:rPr lang="ru-RU" sz="2400" dirty="0">
                <a:latin typeface="Bebas Neue Pro Expanded Medium" panose="020B0406020202050201" pitchFamily="34" charset="-52"/>
              </a:rPr>
              <a:t>г.</a:t>
            </a:r>
            <a:r>
              <a:rPr lang="en-US" sz="2400" dirty="0">
                <a:latin typeface="Bebas Neue Pro Expanded Medium" panose="020B0406020202050201" pitchFamily="34" charset="-52"/>
              </a:rPr>
              <a:t> </a:t>
            </a:r>
            <a:r>
              <a:rPr lang="ru-RU" sz="2400" dirty="0">
                <a:latin typeface="Bebas Neue Pro Expanded Medium" panose="020B0406020202050201" pitchFamily="34" charset="-52"/>
              </a:rPr>
              <a:t>№ 66 </a:t>
            </a:r>
          </a:p>
        </p:txBody>
      </p: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699EC6EA-36E2-402D-AA56-546F51CC9613}"/>
              </a:ext>
            </a:extLst>
          </p:cNvPr>
          <p:cNvSpPr txBox="1">
            <a:spLocks/>
          </p:cNvSpPr>
          <p:nvPr/>
        </p:nvSpPr>
        <p:spPr>
          <a:xfrm>
            <a:off x="-523274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6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575AF03-823C-47DC-A278-D90A5F450E9A}"/>
              </a:ext>
            </a:extLst>
          </p:cNvPr>
          <p:cNvCxnSpPr/>
          <p:nvPr/>
        </p:nvCxnSpPr>
        <p:spPr>
          <a:xfrm>
            <a:off x="457200" y="954068"/>
            <a:ext cx="418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20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3049" y="759026"/>
            <a:ext cx="8113352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СБОР ПЕРСОНАЛЬНЫХ ДАННЫХ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EF041-7870-44E7-9116-803839D35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147" y="1871016"/>
            <a:ext cx="11344630" cy="1751037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Bebas Neue Pro Expanded Medium" panose="020B0406020202050201" pitchFamily="34" charset="-52"/>
              </a:rPr>
              <a:t>Сбор персональных данных в рамках программы лояльности в электронном виде осуществляется посредством сайта </a:t>
            </a:r>
            <a:r>
              <a:rPr lang="ru-RU" dirty="0">
                <a:latin typeface="Bebas Neue Pro Expanded Medium" panose="020B0406020202050201" pitchFamily="34" charset="-52"/>
                <a:hlinkClick r:id="rId2"/>
              </a:rPr>
              <a:t>https://santaretail.by/</a:t>
            </a:r>
            <a:r>
              <a:rPr lang="en-US" dirty="0">
                <a:latin typeface="Bebas Neue Pro Expanded Medium" panose="020B0406020202050201" pitchFamily="34" charset="-52"/>
              </a:rPr>
              <a:t> </a:t>
            </a:r>
            <a:endParaRPr lang="ru-RU" dirty="0">
              <a:latin typeface="Bebas Neue Pro Expanded Medium" panose="020B0406020202050201" pitchFamily="34" charset="-52"/>
            </a:endParaRPr>
          </a:p>
          <a:p>
            <a:pPr algn="l">
              <a:lnSpc>
                <a:spcPct val="150000"/>
              </a:lnSpc>
            </a:pPr>
            <a:r>
              <a:rPr lang="ru-RU" dirty="0">
                <a:latin typeface="Bebas Neue Pro Expanded Medium" panose="020B0406020202050201" pitchFamily="34" charset="-52"/>
              </a:rPr>
              <a:t>На сайте размещены:</a:t>
            </a:r>
          </a:p>
          <a:p>
            <a:pPr algn="l"/>
            <a:endParaRPr lang="ru-RU" dirty="0">
              <a:latin typeface="Bebas Neue Pro Expanded Medium" panose="020B0406020202050201" pitchFamily="34" charset="-52"/>
            </a:endParaRPr>
          </a:p>
          <a:p>
            <a:pPr algn="l"/>
            <a:endParaRPr lang="ru-RU" dirty="0">
              <a:latin typeface="Bebas Neue Pro Expanded Medium" panose="020B0406020202050201" pitchFamily="34" charset="-52"/>
            </a:endParaRPr>
          </a:p>
        </p:txBody>
      </p: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C5CDB4B6-4F61-4A63-A79D-DD86BACE98AF}"/>
              </a:ext>
            </a:extLst>
          </p:cNvPr>
          <p:cNvSpPr txBox="1">
            <a:spLocks/>
          </p:cNvSpPr>
          <p:nvPr/>
        </p:nvSpPr>
        <p:spPr>
          <a:xfrm>
            <a:off x="-523274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800" b="1" dirty="0">
                <a:latin typeface="Bebas Neue Pro Expanded Medium" panose="020B0406020202050201" pitchFamily="34" charset="-52"/>
              </a:rPr>
              <a:t>7</a:t>
            </a:r>
            <a:endParaRPr lang="ru-RU" sz="4800" b="1" dirty="0">
              <a:latin typeface="Bebas Neue Pro Expanded Medium" panose="020B0406020202050201" pitchFamily="34" charset="-52"/>
            </a:endParaRP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815D354E-8C67-4AB4-A9BE-F2772F614D2E}"/>
              </a:ext>
            </a:extLst>
          </p:cNvPr>
          <p:cNvCxnSpPr/>
          <p:nvPr/>
        </p:nvCxnSpPr>
        <p:spPr>
          <a:xfrm>
            <a:off x="457200" y="954068"/>
            <a:ext cx="418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1D30396E-BCFA-4A06-AB8C-E53853709166}"/>
              </a:ext>
            </a:extLst>
          </p:cNvPr>
          <p:cNvGrpSpPr/>
          <p:nvPr/>
        </p:nvGrpSpPr>
        <p:grpSpPr>
          <a:xfrm>
            <a:off x="-523274" y="3152672"/>
            <a:ext cx="8422019" cy="1918137"/>
            <a:chOff x="-160886" y="2549539"/>
            <a:chExt cx="8422019" cy="1918137"/>
          </a:xfrm>
        </p:grpSpPr>
        <p:pic>
          <p:nvPicPr>
            <p:cNvPr id="14" name="Рисунок 13">
              <a:extLst>
                <a:ext uri="{FF2B5EF4-FFF2-40B4-BE49-F238E27FC236}">
                  <a16:creationId xmlns:a16="http://schemas.microsoft.com/office/drawing/2014/main" id="{E75CD0B1-0286-4506-B57A-2F21434CA55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0886" y="2549539"/>
              <a:ext cx="8422019" cy="1918137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F9EE342-DE11-408A-8F8C-A489B986B897}"/>
                </a:ext>
              </a:extLst>
            </p:cNvPr>
            <p:cNvSpPr txBox="1"/>
            <p:nvPr/>
          </p:nvSpPr>
          <p:spPr>
            <a:xfrm>
              <a:off x="1571606" y="3135827"/>
              <a:ext cx="4184315" cy="8651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07000"/>
                </a:lnSpc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4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Политика обработки персональных данных</a:t>
              </a:r>
              <a:endParaRPr lang="ru-RU" sz="2000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84D426AC-9916-42F3-A6ED-E350D29C9D90}"/>
              </a:ext>
            </a:extLst>
          </p:cNvPr>
          <p:cNvGrpSpPr/>
          <p:nvPr/>
        </p:nvGrpSpPr>
        <p:grpSpPr>
          <a:xfrm>
            <a:off x="5209725" y="3179588"/>
            <a:ext cx="8422019" cy="1918137"/>
            <a:chOff x="6243766" y="2708225"/>
            <a:chExt cx="8422019" cy="1918137"/>
          </a:xfrm>
        </p:grpSpPr>
        <p:pic>
          <p:nvPicPr>
            <p:cNvPr id="16" name="Рисунок 15">
              <a:extLst>
                <a:ext uri="{FF2B5EF4-FFF2-40B4-BE49-F238E27FC236}">
                  <a16:creationId xmlns:a16="http://schemas.microsoft.com/office/drawing/2014/main" id="{5F5F5EBA-422E-4079-8E7A-1B61DCEA32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3766" y="2708225"/>
              <a:ext cx="8422019" cy="1918137"/>
            </a:xfrm>
            <a:prstGeom prst="rect">
              <a:avLst/>
            </a:prstGeom>
          </p:spPr>
        </p:pic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5ED615F-2FF7-4364-8974-5D1EECACEDBC}"/>
                </a:ext>
              </a:extLst>
            </p:cNvPr>
            <p:cNvSpPr txBox="1"/>
            <p:nvPr/>
          </p:nvSpPr>
          <p:spPr>
            <a:xfrm>
              <a:off x="8261133" y="3271037"/>
              <a:ext cx="3824650" cy="86517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07000"/>
                </a:lnSpc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400" b="1" dirty="0">
                  <a:solidFill>
                    <a:schemeClr val="bg1"/>
                  </a:solidFill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4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олитика обработки</a:t>
              </a:r>
              <a:endParaRPr lang="en-US" sz="2400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>
                <a:lnSpc>
                  <a:spcPct val="107000"/>
                </a:lnSpc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4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файлов </a:t>
              </a:r>
              <a:r>
                <a:rPr lang="en-US" sz="24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cookie</a:t>
              </a:r>
              <a:endParaRPr lang="ru-RU" sz="2000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0" name="Подзаголовок 2">
            <a:extLst>
              <a:ext uri="{FF2B5EF4-FFF2-40B4-BE49-F238E27FC236}">
                <a16:creationId xmlns:a16="http://schemas.microsoft.com/office/drawing/2014/main" id="{69D3DAC8-0C79-49DB-8503-3087C0F93213}"/>
              </a:ext>
            </a:extLst>
          </p:cNvPr>
          <p:cNvSpPr txBox="1">
            <a:spLocks/>
          </p:cNvSpPr>
          <p:nvPr/>
        </p:nvSpPr>
        <p:spPr>
          <a:xfrm>
            <a:off x="332147" y="5104993"/>
            <a:ext cx="10837206" cy="834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i="1" dirty="0">
                <a:latin typeface="Bebas Neue Pro Expanded Medium" panose="020B0406020202050201" pitchFamily="34" charset="-52"/>
              </a:rPr>
              <a:t>Сбор и дальнейшая обработка ПД осуществляется после получения согласий по каждой отдельной цели.</a:t>
            </a:r>
          </a:p>
        </p:txBody>
      </p:sp>
    </p:spTree>
    <p:extLst>
      <p:ext uri="{BB962C8B-B14F-4D97-AF65-F5344CB8AC3E}">
        <p14:creationId xmlns:p14="http://schemas.microsoft.com/office/powerpoint/2010/main" val="1986581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5EF041-7870-44E7-9116-803839D35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692" y="1803848"/>
            <a:ext cx="11636518" cy="4848822"/>
          </a:xfrm>
        </p:spPr>
        <p:txBody>
          <a:bodyPr>
            <a:normAutofit/>
          </a:bodyPr>
          <a:lstStyle/>
          <a:p>
            <a:pPr algn="l"/>
            <a:r>
              <a:rPr lang="ru-RU" sz="2200" dirty="0">
                <a:latin typeface="Bebas Neue Pro Expanded Medium" panose="020B0406020202050201" pitchFamily="34" charset="-52"/>
              </a:rPr>
              <a:t>В соответствии со ст. 5 Закона 99-З до получения согласий субъекта ПД Оператор обязан в форме, соответствующей форме выражения такого согласия, предоставить субъекту ПД информацию об обработке ПД содержащую:</a:t>
            </a:r>
          </a:p>
          <a:p>
            <a:pPr algn="l"/>
            <a:endParaRPr lang="ru-RU" sz="2200" dirty="0">
              <a:latin typeface="Bebas Neue Pro Expanded Medium" panose="020B0406020202050201" pitchFamily="34" charset="-52"/>
            </a:endParaRPr>
          </a:p>
          <a:p>
            <a:pPr algn="l"/>
            <a:endParaRPr lang="ru-RU" sz="2200" dirty="0">
              <a:latin typeface="Bebas Neue Pro Expanded Medium" panose="020B0406020202050201" pitchFamily="34" charset="-52"/>
            </a:endParaRPr>
          </a:p>
          <a:p>
            <a:pPr algn="l"/>
            <a:endParaRPr lang="ru-RU" sz="2200" dirty="0">
              <a:latin typeface="Bebas Neue Pro Expanded Medium" panose="020B0406020202050201" pitchFamily="34" charset="-52"/>
            </a:endParaRPr>
          </a:p>
          <a:p>
            <a:pPr algn="l"/>
            <a:endParaRPr lang="ru-RU" sz="2200" dirty="0">
              <a:latin typeface="Bebas Neue Pro Expanded Medium" panose="020B0406020202050201" pitchFamily="34" charset="-52"/>
            </a:endParaRPr>
          </a:p>
          <a:p>
            <a:pPr algn="l"/>
            <a:endParaRPr lang="ru-RU" sz="2200" dirty="0">
              <a:latin typeface="Bebas Neue Pro Expanded Medium" panose="020B0406020202050201" pitchFamily="34" charset="-52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C5DBCC-90B4-4E3C-9E2D-4F2FB01F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3024" y="781935"/>
            <a:ext cx="11250253" cy="915409"/>
          </a:xfrm>
        </p:spPr>
        <p:txBody>
          <a:bodyPr>
            <a:noAutofit/>
          </a:bodyPr>
          <a:lstStyle/>
          <a:p>
            <a:pPr algn="l"/>
            <a:r>
              <a:rPr lang="ru-RU" sz="4800" b="1" dirty="0">
                <a:latin typeface="Bebas Neue Pro Expanded Medium" panose="020B0406020202050201" pitchFamily="34" charset="-52"/>
              </a:rPr>
              <a:t>ИНФОРМИРОВАНИЕ ДО ПОЛУЧЕНИЯ СОГЛАСИЯ</a:t>
            </a:r>
          </a:p>
        </p:txBody>
      </p: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699EC6EA-36E2-402D-AA56-546F51CC9613}"/>
              </a:ext>
            </a:extLst>
          </p:cNvPr>
          <p:cNvSpPr txBox="1">
            <a:spLocks/>
          </p:cNvSpPr>
          <p:nvPr/>
        </p:nvSpPr>
        <p:spPr>
          <a:xfrm>
            <a:off x="-523274" y="-32421"/>
            <a:ext cx="1398872" cy="986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4800" b="1" dirty="0">
                <a:latin typeface="Bebas Neue Pro Expanded Medium" panose="020B0406020202050201" pitchFamily="34" charset="-52"/>
              </a:rPr>
              <a:t>8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575AF03-823C-47DC-A278-D90A5F450E9A}"/>
              </a:ext>
            </a:extLst>
          </p:cNvPr>
          <p:cNvCxnSpPr/>
          <p:nvPr/>
        </p:nvCxnSpPr>
        <p:spPr>
          <a:xfrm>
            <a:off x="457200" y="954068"/>
            <a:ext cx="418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273CF1D5-CCBE-4E78-A83E-CD29B92D511F}"/>
              </a:ext>
            </a:extLst>
          </p:cNvPr>
          <p:cNvGrpSpPr/>
          <p:nvPr/>
        </p:nvGrpSpPr>
        <p:grpSpPr>
          <a:xfrm>
            <a:off x="98282" y="2920436"/>
            <a:ext cx="5500503" cy="1252754"/>
            <a:chOff x="457199" y="2831536"/>
            <a:chExt cx="5500503" cy="1252754"/>
          </a:xfrm>
        </p:grpSpPr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id="{D331BC80-B88B-494C-A893-EFE37B04A2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199" y="2831536"/>
              <a:ext cx="5500503" cy="125275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E4C7365-1605-41B8-AEA9-F77414A763EE}"/>
                </a:ext>
              </a:extLst>
            </p:cNvPr>
            <p:cNvSpPr txBox="1"/>
            <p:nvPr/>
          </p:nvSpPr>
          <p:spPr>
            <a:xfrm>
              <a:off x="1481941" y="3133536"/>
              <a:ext cx="2896224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Наименование</a:t>
              </a:r>
            </a:p>
            <a:p>
              <a:pPr lvl="0" algn="ctr"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оператора</a:t>
              </a:r>
              <a:endParaRPr lang="ru-RU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9F0FA884-4AD4-467E-AD56-EFA84375B74E}"/>
              </a:ext>
            </a:extLst>
          </p:cNvPr>
          <p:cNvGrpSpPr/>
          <p:nvPr/>
        </p:nvGrpSpPr>
        <p:grpSpPr>
          <a:xfrm>
            <a:off x="3719973" y="2920435"/>
            <a:ext cx="5500498" cy="1252753"/>
            <a:chOff x="4146822" y="2831535"/>
            <a:chExt cx="5500498" cy="1252753"/>
          </a:xfrm>
        </p:grpSpPr>
        <p:pic>
          <p:nvPicPr>
            <p:cNvPr id="27" name="Рисунок 26">
              <a:extLst>
                <a:ext uri="{FF2B5EF4-FFF2-40B4-BE49-F238E27FC236}">
                  <a16:creationId xmlns:a16="http://schemas.microsoft.com/office/drawing/2014/main" id="{21C36712-EE49-4BB8-BD3E-FF04C3F74C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6822" y="2831535"/>
              <a:ext cx="5500498" cy="1252753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6048BE2-10E1-4826-943F-A4AEF8BE65CC}"/>
                </a:ext>
              </a:extLst>
            </p:cNvPr>
            <p:cNvSpPr txBox="1"/>
            <p:nvPr/>
          </p:nvSpPr>
          <p:spPr>
            <a:xfrm>
              <a:off x="5275863" y="3257856"/>
              <a:ext cx="289622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Цели обработки</a:t>
              </a:r>
              <a:endParaRPr lang="ru-RU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4" name="Группа 43">
            <a:extLst>
              <a:ext uri="{FF2B5EF4-FFF2-40B4-BE49-F238E27FC236}">
                <a16:creationId xmlns:a16="http://schemas.microsoft.com/office/drawing/2014/main" id="{178FB1C7-D4DC-4827-897A-4BCF563AA4AC}"/>
              </a:ext>
            </a:extLst>
          </p:cNvPr>
          <p:cNvGrpSpPr/>
          <p:nvPr/>
        </p:nvGrpSpPr>
        <p:grpSpPr>
          <a:xfrm>
            <a:off x="7299985" y="2920433"/>
            <a:ext cx="5500503" cy="1252754"/>
            <a:chOff x="7794766" y="2802623"/>
            <a:chExt cx="5500503" cy="1252754"/>
          </a:xfrm>
        </p:grpSpPr>
        <p:pic>
          <p:nvPicPr>
            <p:cNvPr id="17" name="Рисунок 16">
              <a:extLst>
                <a:ext uri="{FF2B5EF4-FFF2-40B4-BE49-F238E27FC236}">
                  <a16:creationId xmlns:a16="http://schemas.microsoft.com/office/drawing/2014/main" id="{91779BF4-7AE3-462B-8DA3-25ED013711B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94766" y="2802623"/>
              <a:ext cx="5500503" cy="1252754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23F97E8-D39F-4009-A8B2-5E39BFC9A3D0}"/>
                </a:ext>
              </a:extLst>
            </p:cNvPr>
            <p:cNvSpPr txBox="1"/>
            <p:nvPr/>
          </p:nvSpPr>
          <p:spPr>
            <a:xfrm>
              <a:off x="8923810" y="3257856"/>
              <a:ext cx="289622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Перечень ПД</a:t>
              </a:r>
              <a:endParaRPr lang="ru-RU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C66AA7D1-ECD1-4E83-8B27-F30EFBAACC08}"/>
              </a:ext>
            </a:extLst>
          </p:cNvPr>
          <p:cNvGrpSpPr/>
          <p:nvPr/>
        </p:nvGrpSpPr>
        <p:grpSpPr>
          <a:xfrm>
            <a:off x="-362581" y="3936294"/>
            <a:ext cx="5500498" cy="1252753"/>
            <a:chOff x="-290898" y="3847394"/>
            <a:chExt cx="5500498" cy="1252753"/>
          </a:xfrm>
        </p:grpSpPr>
        <p:pic>
          <p:nvPicPr>
            <p:cNvPr id="38" name="Рисунок 37">
              <a:extLst>
                <a:ext uri="{FF2B5EF4-FFF2-40B4-BE49-F238E27FC236}">
                  <a16:creationId xmlns:a16="http://schemas.microsoft.com/office/drawing/2014/main" id="{76ED137A-2223-4D97-80A3-AF49DF9F8F5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90898" y="3847394"/>
              <a:ext cx="5500498" cy="1252753"/>
            </a:xfrm>
            <a:prstGeom prst="rect">
              <a:avLst/>
            </a:prstGeom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08B86BB-D675-47FC-A5EE-8B09228D1AA4}"/>
                </a:ext>
              </a:extLst>
            </p:cNvPr>
            <p:cNvSpPr txBox="1"/>
            <p:nvPr/>
          </p:nvSpPr>
          <p:spPr>
            <a:xfrm>
              <a:off x="875598" y="4285168"/>
              <a:ext cx="289622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Сроки обработки</a:t>
              </a:r>
              <a:endParaRPr lang="ru-RU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A4B6C4FA-6B90-4B5C-95B7-C294450FB9E4}"/>
              </a:ext>
            </a:extLst>
          </p:cNvPr>
          <p:cNvGrpSpPr/>
          <p:nvPr/>
        </p:nvGrpSpPr>
        <p:grpSpPr>
          <a:xfrm>
            <a:off x="3237368" y="3952359"/>
            <a:ext cx="5906903" cy="1252754"/>
            <a:chOff x="3313568" y="3863459"/>
            <a:chExt cx="5906903" cy="1252754"/>
          </a:xfrm>
        </p:grpSpPr>
        <p:pic>
          <p:nvPicPr>
            <p:cNvPr id="40" name="Рисунок 39">
              <a:extLst>
                <a:ext uri="{FF2B5EF4-FFF2-40B4-BE49-F238E27FC236}">
                  <a16:creationId xmlns:a16="http://schemas.microsoft.com/office/drawing/2014/main" id="{BACE1E3F-F4EE-4860-AE9B-C55B70C6371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9968" y="3863459"/>
              <a:ext cx="5500503" cy="1252754"/>
            </a:xfrm>
            <a:prstGeom prst="rect">
              <a:avLst/>
            </a:prstGeom>
          </p:spPr>
        </p:pic>
        <p:pic>
          <p:nvPicPr>
            <p:cNvPr id="36" name="Рисунок 35">
              <a:extLst>
                <a:ext uri="{FF2B5EF4-FFF2-40B4-BE49-F238E27FC236}">
                  <a16:creationId xmlns:a16="http://schemas.microsoft.com/office/drawing/2014/main" id="{9B9F29FE-B205-4CC4-A34D-0AC88A4050E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3568" y="3863459"/>
              <a:ext cx="5500503" cy="1252754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39FB6F3-E6F6-4A93-8F97-39EEA40A29EC}"/>
                </a:ext>
              </a:extLst>
            </p:cNvPr>
            <p:cNvSpPr txBox="1"/>
            <p:nvPr/>
          </p:nvSpPr>
          <p:spPr>
            <a:xfrm>
              <a:off x="4982252" y="4156567"/>
              <a:ext cx="2896224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Информация об уполномоченных лицах</a:t>
              </a:r>
              <a:endParaRPr lang="ru-RU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Группа 45">
            <a:extLst>
              <a:ext uri="{FF2B5EF4-FFF2-40B4-BE49-F238E27FC236}">
                <a16:creationId xmlns:a16="http://schemas.microsoft.com/office/drawing/2014/main" id="{7FAE9197-BF13-4D6D-B58F-A0F419ECE1C6}"/>
              </a:ext>
            </a:extLst>
          </p:cNvPr>
          <p:cNvGrpSpPr/>
          <p:nvPr/>
        </p:nvGrpSpPr>
        <p:grpSpPr>
          <a:xfrm>
            <a:off x="7951668" y="3930322"/>
            <a:ext cx="5500498" cy="1252753"/>
            <a:chOff x="8065968" y="3841422"/>
            <a:chExt cx="5500498" cy="1252753"/>
          </a:xfrm>
        </p:grpSpPr>
        <p:pic>
          <p:nvPicPr>
            <p:cNvPr id="39" name="Рисунок 38">
              <a:extLst>
                <a:ext uri="{FF2B5EF4-FFF2-40B4-BE49-F238E27FC236}">
                  <a16:creationId xmlns:a16="http://schemas.microsoft.com/office/drawing/2014/main" id="{5126D6A2-0AA3-47E5-A5F8-5C78FE6F77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5968" y="3841422"/>
              <a:ext cx="5500498" cy="1252753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2372C41-3C6D-4E2A-B32A-51F9DB8FAFFE}"/>
                </a:ext>
              </a:extLst>
            </p:cNvPr>
            <p:cNvSpPr txBox="1"/>
            <p:nvPr/>
          </p:nvSpPr>
          <p:spPr>
            <a:xfrm>
              <a:off x="9084352" y="4156567"/>
              <a:ext cx="2896224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Перечень</a:t>
              </a:r>
            </a:p>
            <a:p>
              <a:pPr lvl="0" algn="ctr">
                <a:spcAft>
                  <a:spcPts val="0"/>
                </a:spcAft>
                <a:buSzPts val="1000"/>
                <a:tabLst>
                  <a:tab pos="457200" algn="l"/>
                </a:tabLst>
              </a:pPr>
              <a:r>
                <a:rPr lang="ru-RU" sz="2000" b="1" dirty="0">
                  <a:solidFill>
                    <a:schemeClr val="bg1"/>
                  </a:solidFill>
                  <a:effectLst/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действи</a:t>
              </a:r>
              <a:r>
                <a:rPr lang="ru-RU" sz="2000" b="1" dirty="0">
                  <a:solidFill>
                    <a:schemeClr val="bg1"/>
                  </a:solidFill>
                  <a:latin typeface="Bebas Neue Pro Expanded Medium" panose="020B0406020202050201" pitchFamily="34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й с ПД</a:t>
              </a:r>
              <a:endParaRPr lang="ru-RU" b="1" dirty="0">
                <a:solidFill>
                  <a:schemeClr val="bg1"/>
                </a:solidFill>
                <a:effectLst/>
                <a:latin typeface="Bebas Neue Pro Expanded Medium" panose="020B0406020202050201" pitchFamily="34" charset="-52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A7C6411C-D0FC-4A93-996F-0DDA6BA40532}"/>
              </a:ext>
            </a:extLst>
          </p:cNvPr>
          <p:cNvSpPr txBox="1"/>
          <p:nvPr/>
        </p:nvSpPr>
        <p:spPr>
          <a:xfrm>
            <a:off x="473748" y="5389956"/>
            <a:ext cx="1113405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2200" i="1" dirty="0">
                <a:latin typeface="Bebas Neue Pro Expanded Medium" panose="020B0406020202050201" pitchFamily="34" charset="-52"/>
              </a:rPr>
              <a:t>а также отдельно от иной предоставляемой информации, до получения согласия на обработку ПД, простым и ясным языком разъяснить права, связанные с обработкой ПД и механизм их реализации, а также последствиями дачи согласия и отказа в даче такого согласия.</a:t>
            </a:r>
          </a:p>
        </p:txBody>
      </p:sp>
    </p:spTree>
    <p:extLst>
      <p:ext uri="{BB962C8B-B14F-4D97-AF65-F5344CB8AC3E}">
        <p14:creationId xmlns:p14="http://schemas.microsoft.com/office/powerpoint/2010/main" val="22957130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908</Words>
  <Application>Microsoft Office PowerPoint</Application>
  <PresentationFormat>Широкоэкранный</PresentationFormat>
  <Paragraphs>138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Bebas Neue Pro Expanded Medium</vt:lpstr>
      <vt:lpstr>Calibri</vt:lpstr>
      <vt:lpstr>Calibri Light</vt:lpstr>
      <vt:lpstr>Franklin Gothic Demi Cond</vt:lpstr>
      <vt:lpstr>Тема Office</vt:lpstr>
      <vt:lpstr>ПРОГРАММА ЛОЯЛЬНОСТИ В РИТЕЙЛЕ: КАК ЗАЩИТИТЬ ПЕРСОНАЛЬНЫЕ ДАННЫЕ И НЕ ПОТЕРЯТЬ КЛИЕНТОВ</vt:lpstr>
      <vt:lpstr>РЕАЛИЗАЦИЯ ПРОГРАММЫ ЛОЯЛЬНОСТИ</vt:lpstr>
      <vt:lpstr>ПРАВОВОЕ РЕГУЛИРОВАНИЕ</vt:lpstr>
      <vt:lpstr>ВЫБОР ПРОГРАММНОГО ОБЕСПЕЧЕНИЯ</vt:lpstr>
      <vt:lpstr>УПРАВЛЕНИЕ ДАННЫМИ КЛИЕНТА</vt:lpstr>
      <vt:lpstr>ТРИ УРОВНЯ УЧАСТИЯ В ПРОГРАММЕ</vt:lpstr>
      <vt:lpstr>ТЕХНИЧЕСКАЯ ЗАЩИТА ИНФОРМАЦИОННОЙ СИСТЕМЫ</vt:lpstr>
      <vt:lpstr>СБОР ПЕРСОНАЛЬНЫХ ДАННЫХ</vt:lpstr>
      <vt:lpstr>ИНФОРМИРОВАНИЕ ДО ПОЛУЧЕНИЯ СОГЛАСИЯ</vt:lpstr>
      <vt:lpstr>ЖИЗНЕННЫЙ ЦИКЛ СОГЛАСИЯ</vt:lpstr>
      <vt:lpstr>ОТЗЫВ СОГЛАСИЯ В ОДИН КЛИК</vt:lpstr>
      <vt:lpstr>РЕАЛИЗАЦИЯ ПРАВ СУБЪЕКТА ПД</vt:lpstr>
      <vt:lpstr>ДОСТУП СОТРУДНИКОВ </vt:lpstr>
      <vt:lpstr>РЕЕСТР ОПЕРАТОРОВ</vt:lpstr>
      <vt:lpstr>ВЫВОДЫ</vt:lpstr>
      <vt:lpstr>Готов ответить на ваши вопросы.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лояльности в ритейле: как защитить персональные данные и не потерять клиентов</dc:title>
  <dc:creator>Гомзюк Анна Юрьевна</dc:creator>
  <cp:lastModifiedBy>Григорович Александр Салихович</cp:lastModifiedBy>
  <cp:revision>55</cp:revision>
  <dcterms:created xsi:type="dcterms:W3CDTF">2026-05-15T07:21:16Z</dcterms:created>
  <dcterms:modified xsi:type="dcterms:W3CDTF">2026-05-25T14:07:41Z</dcterms:modified>
</cp:coreProperties>
</file>