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62" r:id="rId4"/>
    <p:sldId id="266" r:id="rId5"/>
    <p:sldId id="263" r:id="rId6"/>
    <p:sldId id="265" r:id="rId7"/>
    <p:sldId id="269" r:id="rId8"/>
    <p:sldId id="271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639E"/>
    <a:srgbClr val="582869"/>
    <a:srgbClr val="784487"/>
    <a:srgbClr val="6D397E"/>
    <a:srgbClr val="482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21292" y="2557181"/>
            <a:ext cx="7409145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Текст 2"/>
          <p:cNvSpPr>
            <a:spLocks noGrp="1"/>
          </p:cNvSpPr>
          <p:nvPr>
            <p:ph idx="10" hasCustomPrompt="1"/>
          </p:nvPr>
        </p:nvSpPr>
        <p:spPr>
          <a:xfrm>
            <a:off x="721292" y="4393462"/>
            <a:ext cx="7409145" cy="1092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600" b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333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21291" y="201241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/>
          <p:cNvSpPr>
            <a:spLocks noGrp="1"/>
          </p:cNvSpPr>
          <p:nvPr>
            <p:ph idx="10" hasCustomPrompt="1"/>
          </p:nvPr>
        </p:nvSpPr>
        <p:spPr>
          <a:xfrm>
            <a:off x="721291" y="3579269"/>
            <a:ext cx="10515600" cy="244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0202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ина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21292" y="2557181"/>
            <a:ext cx="7409145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idx="10" hasCustomPrompt="1"/>
          </p:nvPr>
        </p:nvSpPr>
        <p:spPr>
          <a:xfrm>
            <a:off x="721292" y="4393462"/>
            <a:ext cx="7409145" cy="1092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6481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68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110745" y="2534238"/>
            <a:ext cx="6899399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rgbClr val="582869"/>
                </a:solidFill>
                <a:cs typeface="Times New Roman" panose="02020603050405020304" pitchFamily="18" charset="0"/>
              </a:rPr>
              <a:t>Аспекты взаимодействия с уполномоченными лицами, оказывающими услуги по </a:t>
            </a:r>
            <a:r>
              <a:rPr lang="en-US" sz="2400" b="1" dirty="0" smtClean="0">
                <a:solidFill>
                  <a:srgbClr val="582869"/>
                </a:solidFill>
                <a:cs typeface="Times New Roman" panose="02020603050405020304" pitchFamily="18" charset="0"/>
              </a:rPr>
              <a:t>IT-</a:t>
            </a:r>
            <a:r>
              <a:rPr lang="ru-RU" sz="2400" b="1" dirty="0" smtClean="0">
                <a:solidFill>
                  <a:srgbClr val="582869"/>
                </a:solidFill>
                <a:cs typeface="Times New Roman" panose="02020603050405020304" pitchFamily="18" charset="0"/>
              </a:rPr>
              <a:t>поддержке информационных ресурсов (систем)</a:t>
            </a:r>
            <a:endParaRPr lang="ru-RU" sz="2400" b="1" dirty="0">
              <a:solidFill>
                <a:srgbClr val="58286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083312" y="4665318"/>
            <a:ext cx="6400800" cy="8389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rgbClr val="784487"/>
                </a:solidFill>
                <a:latin typeface="+mj-lt"/>
              </a:rPr>
              <a:t>Гречаников М.С., начальник службы защиты информации ЗАО «ПАТИО»</a:t>
            </a:r>
            <a:endParaRPr lang="ru-RU" b="1" dirty="0">
              <a:solidFill>
                <a:srgbClr val="78448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526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2151" y="411481"/>
            <a:ext cx="7699249" cy="110642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6D397E"/>
                </a:solidFill>
              </a:rPr>
              <a:t>IT-</a:t>
            </a:r>
            <a:r>
              <a:rPr lang="ru-RU" dirty="0" smtClean="0">
                <a:solidFill>
                  <a:srgbClr val="6D397E"/>
                </a:solidFill>
              </a:rPr>
              <a:t>поддержка информационных</a:t>
            </a:r>
            <a:br>
              <a:rPr lang="ru-RU" dirty="0" smtClean="0">
                <a:solidFill>
                  <a:srgbClr val="6D397E"/>
                </a:solidFill>
              </a:rPr>
            </a:br>
            <a:r>
              <a:rPr lang="ru-RU" dirty="0" smtClean="0">
                <a:solidFill>
                  <a:srgbClr val="6D397E"/>
                </a:solidFill>
              </a:rPr>
              <a:t>ресурсов (систем)</a:t>
            </a:r>
            <a:endParaRPr lang="ru-RU" dirty="0">
              <a:solidFill>
                <a:srgbClr val="6D397E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4088" y="2615184"/>
            <a:ext cx="3502152" cy="1755648"/>
          </a:xfrm>
          <a:prstGeom prst="roundRect">
            <a:avLst/>
          </a:prstGeom>
          <a:solidFill>
            <a:srgbClr val="6D39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Информационный ресурс (система) </a:t>
            </a:r>
            <a:r>
              <a:rPr lang="ru-RU" b="1" dirty="0" smtClean="0"/>
              <a:t>оператора</a:t>
            </a:r>
            <a:r>
              <a:rPr lang="ru-RU" dirty="0" smtClean="0"/>
              <a:t>, в котором содержатся (обрабатываются) ПД, размещенный на серверах на территории РБ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 flipV="1">
            <a:off x="2423160" y="2212848"/>
            <a:ext cx="4572" cy="40233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414016" y="4370832"/>
            <a:ext cx="0" cy="42062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404872" y="2194560"/>
            <a:ext cx="5212080" cy="914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401824" y="4782312"/>
            <a:ext cx="5269992" cy="609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7714488" y="1706880"/>
            <a:ext cx="3502152" cy="1402080"/>
          </a:xfrm>
          <a:prstGeom prst="roundRect">
            <a:avLst/>
          </a:prstGeom>
          <a:solidFill>
            <a:srgbClr val="6D39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IT-</a:t>
            </a:r>
            <a:r>
              <a:rPr lang="ru-RU" dirty="0" smtClean="0"/>
              <a:t>компания резидент РБ, оказывающая </a:t>
            </a:r>
            <a:r>
              <a:rPr lang="en-US" dirty="0" smtClean="0"/>
              <a:t>IT</a:t>
            </a:r>
            <a:r>
              <a:rPr lang="ru-RU" dirty="0" smtClean="0"/>
              <a:t>-услуги </a:t>
            </a:r>
            <a:r>
              <a:rPr lang="ru-RU" b="1" dirty="0" smtClean="0"/>
              <a:t>(уполномоченное лицо)</a:t>
            </a:r>
            <a:endParaRPr lang="ru-RU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723632" y="3874008"/>
            <a:ext cx="3502152" cy="1420368"/>
          </a:xfrm>
          <a:prstGeom prst="roundRect">
            <a:avLst/>
          </a:prstGeom>
          <a:solidFill>
            <a:srgbClr val="6D39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IT-</a:t>
            </a:r>
            <a:r>
              <a:rPr lang="ru-RU" dirty="0" smtClean="0"/>
              <a:t>компания нерезидент РБ, оказывающая </a:t>
            </a:r>
            <a:r>
              <a:rPr lang="en-US" dirty="0" smtClean="0"/>
              <a:t>IT</a:t>
            </a:r>
            <a:r>
              <a:rPr lang="ru-RU" dirty="0" smtClean="0"/>
              <a:t>-услуги </a:t>
            </a:r>
          </a:p>
          <a:p>
            <a:pPr algn="ctr"/>
            <a:r>
              <a:rPr lang="ru-RU" b="1" dirty="0" smtClean="0"/>
              <a:t>(уполномоченное лицо)</a:t>
            </a:r>
            <a:endParaRPr lang="ru-RU" b="1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258056" y="2273808"/>
            <a:ext cx="2983992" cy="1767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6D397E"/>
                </a:solidFill>
              </a:rPr>
              <a:t>у</a:t>
            </a:r>
            <a:r>
              <a:rPr lang="ru-RU" dirty="0" smtClean="0">
                <a:solidFill>
                  <a:srgbClr val="6D397E"/>
                </a:solidFill>
              </a:rPr>
              <a:t>даленный доступ</a:t>
            </a:r>
            <a:endParaRPr lang="ru-RU" b="1" dirty="0">
              <a:solidFill>
                <a:srgbClr val="6D397E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255008" y="4483608"/>
            <a:ext cx="2983992" cy="1767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6D397E"/>
                </a:solidFill>
              </a:rPr>
              <a:t>у</a:t>
            </a:r>
            <a:r>
              <a:rPr lang="ru-RU" dirty="0" smtClean="0">
                <a:solidFill>
                  <a:srgbClr val="6D397E"/>
                </a:solidFill>
              </a:rPr>
              <a:t>даленный доступ</a:t>
            </a:r>
            <a:endParaRPr lang="ru-RU" b="1" dirty="0">
              <a:solidFill>
                <a:srgbClr val="6D397E"/>
              </a:solidFill>
            </a:endParaRPr>
          </a:p>
        </p:txBody>
      </p:sp>
      <p:sp>
        <p:nvSpPr>
          <p:cNvPr id="15" name="Объект 45"/>
          <p:cNvSpPr>
            <a:spLocks noGrp="1"/>
          </p:cNvSpPr>
          <p:nvPr>
            <p:ph idx="10"/>
          </p:nvPr>
        </p:nvSpPr>
        <p:spPr>
          <a:xfrm>
            <a:off x="707367" y="5400135"/>
            <a:ext cx="3079630" cy="87989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582869"/>
                </a:solidFill>
              </a:rPr>
              <a:t>техническая поддержка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82869"/>
                </a:solidFill>
              </a:rPr>
              <a:t>а</a:t>
            </a:r>
            <a:r>
              <a:rPr lang="ru-RU" sz="1800" dirty="0" smtClean="0">
                <a:solidFill>
                  <a:srgbClr val="582869"/>
                </a:solidFill>
              </a:rPr>
              <a:t>дминистрирование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82869"/>
                </a:solidFill>
              </a:rPr>
              <a:t>д</a:t>
            </a:r>
            <a:r>
              <a:rPr lang="ru-RU" sz="1800" dirty="0" smtClean="0">
                <a:solidFill>
                  <a:srgbClr val="582869"/>
                </a:solidFill>
              </a:rPr>
              <a:t>оработка/модификация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582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33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970" y="303416"/>
            <a:ext cx="8239460" cy="1325563"/>
          </a:xfrm>
        </p:spPr>
        <p:txBody>
          <a:bodyPr/>
          <a:lstStyle/>
          <a:p>
            <a:r>
              <a:rPr lang="ru-RU" dirty="0" smtClean="0">
                <a:solidFill>
                  <a:srgbClr val="6D397E"/>
                </a:solidFill>
              </a:rPr>
              <a:t>Определение формата отношений</a:t>
            </a:r>
            <a:endParaRPr lang="ru-RU" dirty="0">
              <a:solidFill>
                <a:srgbClr val="6D397E"/>
              </a:solidFill>
            </a:endParaRPr>
          </a:p>
        </p:txBody>
      </p:sp>
      <p:sp>
        <p:nvSpPr>
          <p:cNvPr id="46" name="Объект 45"/>
          <p:cNvSpPr>
            <a:spLocks noGrp="1"/>
          </p:cNvSpPr>
          <p:nvPr>
            <p:ph idx="10"/>
          </p:nvPr>
        </p:nvSpPr>
        <p:spPr>
          <a:xfrm>
            <a:off x="674636" y="1810138"/>
            <a:ext cx="10801083" cy="4655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582869"/>
                </a:solidFill>
              </a:rPr>
              <a:t>Взаимное признание формата отношений «оператор-уполномоченное лицо», в том числе с </a:t>
            </a:r>
            <a:r>
              <a:rPr lang="en-US" sz="2800" b="1" dirty="0" smtClean="0">
                <a:solidFill>
                  <a:srgbClr val="582869"/>
                </a:solidFill>
              </a:rPr>
              <a:t>IT</a:t>
            </a:r>
            <a:r>
              <a:rPr lang="ru-RU" sz="2800" b="1" dirty="0" smtClean="0">
                <a:solidFill>
                  <a:srgbClr val="582869"/>
                </a:solidFill>
              </a:rPr>
              <a:t>-компаниями нерезидентами РБ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i="1" dirty="0" smtClean="0">
                <a:solidFill>
                  <a:srgbClr val="582869"/>
                </a:solidFill>
              </a:rPr>
              <a:t>«мы ничего не обрабатываем….»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i="1" dirty="0" smtClean="0">
                <a:solidFill>
                  <a:srgbClr val="582869"/>
                </a:solidFill>
              </a:rPr>
              <a:t>«мы не скачиваем, не копируем ПД…»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i="1" dirty="0" smtClean="0">
                <a:solidFill>
                  <a:srgbClr val="582869"/>
                </a:solidFill>
              </a:rPr>
              <a:t>«не навязывайте нам обработку ПД…»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solidFill>
                <a:srgbClr val="582869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582869"/>
                </a:solidFill>
              </a:rPr>
              <a:t>Разъяснение и понимание уполномоченным лицом «двоякого» статуса           при обработке ПД (как оператор, так и уполномоченное лицо)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582869"/>
                </a:solidFill>
              </a:rPr>
              <a:t>Анализ возможности взаимодействия в информационных                       ресурсах, в которых не содержатся ПД</a:t>
            </a:r>
          </a:p>
          <a:p>
            <a:pPr marL="0" indent="0">
              <a:buNone/>
            </a:pPr>
            <a:endParaRPr lang="ru-RU" sz="2400" dirty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582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29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970" y="303416"/>
            <a:ext cx="7669762" cy="1325563"/>
          </a:xfrm>
        </p:spPr>
        <p:txBody>
          <a:bodyPr/>
          <a:lstStyle/>
          <a:p>
            <a:r>
              <a:rPr lang="ru-RU" dirty="0">
                <a:solidFill>
                  <a:srgbClr val="6D397E"/>
                </a:solidFill>
              </a:rPr>
              <a:t> </a:t>
            </a:r>
            <a:r>
              <a:rPr lang="ru-RU" dirty="0" smtClean="0">
                <a:solidFill>
                  <a:srgbClr val="6D397E"/>
                </a:solidFill>
              </a:rPr>
              <a:t>       Трансграничная передача</a:t>
            </a:r>
            <a:endParaRPr lang="ru-RU" dirty="0">
              <a:solidFill>
                <a:srgbClr val="6D397E"/>
              </a:solidFill>
            </a:endParaRPr>
          </a:p>
        </p:txBody>
      </p:sp>
      <p:sp>
        <p:nvSpPr>
          <p:cNvPr id="46" name="Объект 45"/>
          <p:cNvSpPr>
            <a:spLocks noGrp="1"/>
          </p:cNvSpPr>
          <p:nvPr>
            <p:ph idx="10"/>
          </p:nvPr>
        </p:nvSpPr>
        <p:spPr>
          <a:xfrm>
            <a:off x="674636" y="1810138"/>
            <a:ext cx="10801083" cy="465597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582869"/>
                </a:solidFill>
              </a:rPr>
              <a:t>Факторы, влияющие на определение факта осуществления трансграничной передачи ПД уполномоченному лицу нерезиденту РБ: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 smtClean="0">
              <a:solidFill>
                <a:srgbClr val="582869"/>
              </a:solidFill>
            </a:endParaRPr>
          </a:p>
          <a:p>
            <a:r>
              <a:rPr lang="ru-RU" sz="2600" dirty="0">
                <a:solidFill>
                  <a:srgbClr val="582869"/>
                </a:solidFill>
              </a:rPr>
              <a:t>м</a:t>
            </a:r>
            <a:r>
              <a:rPr lang="ru-RU" sz="2600" dirty="0" smtClean="0">
                <a:solidFill>
                  <a:srgbClr val="582869"/>
                </a:solidFill>
              </a:rPr>
              <a:t>естонахождение серверов, на которых размещен информационный ресурс </a:t>
            </a:r>
          </a:p>
          <a:p>
            <a:r>
              <a:rPr lang="ru-RU" sz="2600" dirty="0" smtClean="0">
                <a:solidFill>
                  <a:srgbClr val="582869"/>
                </a:solidFill>
              </a:rPr>
              <a:t>осуществление копирования ПД в процессе оказания </a:t>
            </a:r>
            <a:r>
              <a:rPr lang="en-US" sz="2600" dirty="0" smtClean="0">
                <a:solidFill>
                  <a:srgbClr val="582869"/>
                </a:solidFill>
              </a:rPr>
              <a:t>IT-</a:t>
            </a:r>
            <a:r>
              <a:rPr lang="ru-RU" sz="2600" dirty="0" smtClean="0">
                <a:solidFill>
                  <a:srgbClr val="582869"/>
                </a:solidFill>
              </a:rPr>
              <a:t>услуг на территорию иностранного государства</a:t>
            </a:r>
          </a:p>
          <a:p>
            <a:pPr marL="0" indent="0">
              <a:buNone/>
            </a:pPr>
            <a:endParaRPr lang="ru-RU" sz="2400" dirty="0" smtClean="0">
              <a:solidFill>
                <a:srgbClr val="582869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582869"/>
                </a:solidFill>
              </a:rPr>
              <a:t>Закрепление в договоре/соглашении об обработке ПД запрета                    на копирование ПД любым из возможных способов, как с                  использованием, так и без использования средств                         автоматизации</a:t>
            </a:r>
          </a:p>
          <a:p>
            <a:endParaRPr lang="ru-RU" sz="2400" dirty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582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4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970" y="303416"/>
            <a:ext cx="8075558" cy="1325563"/>
          </a:xfrm>
        </p:spPr>
        <p:txBody>
          <a:bodyPr/>
          <a:lstStyle/>
          <a:p>
            <a:r>
              <a:rPr lang="ru-RU" dirty="0" smtClean="0">
                <a:solidFill>
                  <a:srgbClr val="6D397E"/>
                </a:solidFill>
              </a:rPr>
              <a:t>Меры по обеспечению защиты ПД</a:t>
            </a:r>
            <a:endParaRPr lang="ru-RU" dirty="0">
              <a:solidFill>
                <a:srgbClr val="6D397E"/>
              </a:solidFill>
            </a:endParaRPr>
          </a:p>
        </p:txBody>
      </p:sp>
      <p:sp>
        <p:nvSpPr>
          <p:cNvPr id="46" name="Объект 45"/>
          <p:cNvSpPr>
            <a:spLocks noGrp="1"/>
          </p:cNvSpPr>
          <p:nvPr>
            <p:ph idx="10"/>
          </p:nvPr>
        </p:nvSpPr>
        <p:spPr>
          <a:xfrm>
            <a:off x="674636" y="1600200"/>
            <a:ext cx="10971024" cy="500176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b="1" dirty="0" smtClean="0">
                <a:solidFill>
                  <a:srgbClr val="582869"/>
                </a:solidFill>
              </a:rPr>
              <a:t>Анализ ДО заключения договора об оказании </a:t>
            </a:r>
            <a:r>
              <a:rPr lang="en-US" sz="3100" b="1" dirty="0" smtClean="0">
                <a:solidFill>
                  <a:srgbClr val="582869"/>
                </a:solidFill>
              </a:rPr>
              <a:t>IT-</a:t>
            </a:r>
            <a:r>
              <a:rPr lang="ru-RU" sz="3100" b="1" dirty="0" smtClean="0">
                <a:solidFill>
                  <a:srgbClr val="582869"/>
                </a:solidFill>
              </a:rPr>
              <a:t>услуг принятых мер </a:t>
            </a:r>
            <a:r>
              <a:rPr lang="ru-RU" sz="3100" b="1" dirty="0" smtClean="0">
                <a:solidFill>
                  <a:srgbClr val="582869"/>
                </a:solidFill>
              </a:rPr>
              <a:t>потенциальным уполномоченным </a:t>
            </a:r>
            <a:r>
              <a:rPr lang="ru-RU" sz="3100" b="1" dirty="0" smtClean="0">
                <a:solidFill>
                  <a:srgbClr val="582869"/>
                </a:solidFill>
              </a:rPr>
              <a:t>лицом по обеспечению защиты ПД: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назначение </a:t>
            </a:r>
            <a:r>
              <a:rPr lang="en-US" sz="2400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DPO</a:t>
            </a:r>
            <a:r>
              <a:rPr lang="ru-RU" sz="2400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форме назначения, фактическом осуществлении внутреннего контроля за обработкой </a:t>
            </a:r>
            <a:r>
              <a:rPr lang="ru-RU" sz="2400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ПД, прохождение обучения </a:t>
            </a:r>
            <a:r>
              <a:rPr lang="en-US" sz="2400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DPO</a:t>
            </a:r>
            <a:endParaRPr lang="ru-RU" sz="2400" dirty="0" smtClean="0">
              <a:solidFill>
                <a:srgbClr val="5828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издание </a:t>
            </a:r>
            <a:r>
              <a:rPr lang="ru-RU" sz="2400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документов, определяющих политику в отношении обработки </a:t>
            </a:r>
            <a:r>
              <a:rPr lang="ru-RU" sz="2400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 </a:t>
            </a:r>
            <a:r>
              <a:rPr lang="ru-RU" sz="2400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случае, если политика не размещена на </a:t>
            </a:r>
            <a:r>
              <a:rPr lang="ru-RU" sz="2400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сайте уполномоченного лица) 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прохождение </a:t>
            </a:r>
            <a:r>
              <a:rPr lang="ru-RU" sz="2400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по вопросам защиты </a:t>
            </a: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 </a:t>
            </a: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работниками,</a:t>
            </a:r>
            <a:r>
              <a:rPr lang="en-US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иными лицами, непосредственно осуществляющими обработку </a:t>
            </a: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ПД, </a:t>
            </a:r>
            <a:r>
              <a:rPr lang="ru-RU" sz="2400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указанием организаций, в которых проходили </a:t>
            </a: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обучение </a:t>
            </a:r>
            <a:r>
              <a:rPr lang="ru-RU" sz="2400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указанные </a:t>
            </a: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ознакомление </a:t>
            </a:r>
            <a:r>
              <a:rPr lang="ru-RU" sz="2400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работников и иных </a:t>
            </a: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лиц, осуществляющих </a:t>
            </a:r>
            <a:r>
              <a:rPr lang="ru-RU" sz="2400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обработку </a:t>
            </a: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ПД, </a:t>
            </a:r>
            <a:r>
              <a:rPr lang="ru-RU" sz="2400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положениями законодательства о </a:t>
            </a: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 </a:t>
            </a:r>
            <a:r>
              <a:rPr lang="ru-RU" sz="2400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внутренними </a:t>
            </a: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ЛПА, </a:t>
            </a:r>
            <a:r>
              <a:rPr lang="ru-RU" sz="2400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регулирующими </a:t>
            </a: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обработку ПД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</a:t>
            </a:r>
            <a:r>
              <a:rPr lang="ru-RU" sz="2400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порядка доступа к </a:t>
            </a:r>
            <a:r>
              <a:rPr lang="ru-RU" sz="2400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ПД, с указанием </a:t>
            </a:r>
            <a:r>
              <a:rPr lang="ru-RU" sz="2400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наименований должностей </a:t>
            </a:r>
            <a:r>
              <a:rPr lang="ru-RU" sz="2400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работников/подразделений, которым будет предоставлен доступ </a:t>
            </a:r>
            <a:r>
              <a:rPr lang="ru-RU" sz="2400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400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ПД, которые            содержатся </a:t>
            </a:r>
            <a:r>
              <a:rPr lang="ru-RU" sz="2400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информационном ресурсе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принятые меры </a:t>
            </a:r>
            <a:r>
              <a:rPr lang="ru-RU" sz="2400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технической и криптографической защите </a:t>
            </a:r>
            <a:r>
              <a:rPr lang="ru-RU" sz="2400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 в                               соответствии с законодательством страны местонахождения</a:t>
            </a:r>
            <a:endParaRPr lang="ru-RU" sz="2400" i="1" dirty="0">
              <a:solidFill>
                <a:srgbClr val="582869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582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6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970" y="303416"/>
            <a:ext cx="7739128" cy="13255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6D397E"/>
                </a:solidFill>
              </a:rPr>
              <a:t>Заключение договора, соглашения об обработке ПД</a:t>
            </a:r>
            <a:endParaRPr lang="ru-RU" sz="3200" dirty="0">
              <a:solidFill>
                <a:srgbClr val="6D397E"/>
              </a:solidFill>
            </a:endParaRPr>
          </a:p>
        </p:txBody>
      </p:sp>
      <p:sp>
        <p:nvSpPr>
          <p:cNvPr id="46" name="Объект 45"/>
          <p:cNvSpPr>
            <a:spLocks noGrp="1"/>
          </p:cNvSpPr>
          <p:nvPr>
            <p:ph idx="10"/>
          </p:nvPr>
        </p:nvSpPr>
        <p:spPr>
          <a:xfrm>
            <a:off x="674636" y="1600200"/>
            <a:ext cx="10801083" cy="500176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b="1" dirty="0">
                <a:solidFill>
                  <a:srgbClr val="582869"/>
                </a:solidFill>
              </a:rPr>
              <a:t>Заключение соглашений </a:t>
            </a:r>
            <a:r>
              <a:rPr lang="ru-RU" sz="4400" b="1" dirty="0" smtClean="0">
                <a:solidFill>
                  <a:srgbClr val="582869"/>
                </a:solidFill>
              </a:rPr>
              <a:t>(поручений) об </a:t>
            </a:r>
            <a:r>
              <a:rPr lang="ru-RU" sz="4400" b="1" dirty="0">
                <a:solidFill>
                  <a:srgbClr val="582869"/>
                </a:solidFill>
              </a:rPr>
              <a:t>обработке </a:t>
            </a:r>
            <a:r>
              <a:rPr lang="ru-RU" sz="4400" b="1" dirty="0" smtClean="0">
                <a:solidFill>
                  <a:srgbClr val="582869"/>
                </a:solidFill>
              </a:rPr>
              <a:t>ПД, </a:t>
            </a:r>
            <a:r>
              <a:rPr lang="ru-RU" sz="4400" b="1" dirty="0">
                <a:solidFill>
                  <a:srgbClr val="582869"/>
                </a:solidFill>
              </a:rPr>
              <a:t>в том числе </a:t>
            </a:r>
            <a:r>
              <a:rPr lang="ru-RU" sz="4400" b="1" dirty="0" smtClean="0">
                <a:solidFill>
                  <a:srgbClr val="582869"/>
                </a:solidFill>
              </a:rPr>
              <a:t>к договорам </a:t>
            </a:r>
            <a:r>
              <a:rPr lang="ru-RU" sz="4400" b="1" dirty="0">
                <a:solidFill>
                  <a:srgbClr val="582869"/>
                </a:solidFill>
              </a:rPr>
              <a:t>на оказание </a:t>
            </a:r>
            <a:r>
              <a:rPr lang="en-US" sz="4400" b="1" dirty="0">
                <a:solidFill>
                  <a:srgbClr val="582869"/>
                </a:solidFill>
              </a:rPr>
              <a:t>IT-</a:t>
            </a:r>
            <a:r>
              <a:rPr lang="ru-RU" sz="4400" b="1" dirty="0" smtClean="0">
                <a:solidFill>
                  <a:srgbClr val="582869"/>
                </a:solidFill>
              </a:rPr>
              <a:t>услуг, заключенным до 15.11.2021</a:t>
            </a:r>
            <a:endParaRPr lang="ru-RU" sz="4400" b="1" dirty="0">
              <a:solidFill>
                <a:srgbClr val="582869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</a:t>
            </a:r>
            <a:r>
              <a:rPr lang="ru-RU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обработки </a:t>
            </a:r>
            <a:r>
              <a:rPr lang="ru-RU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конкретные действия, которые будут совершаться с </a:t>
            </a:r>
            <a:r>
              <a:rPr lang="ru-RU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 </a:t>
            </a:r>
            <a:r>
              <a:rPr lang="ru-RU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уполномоченным </a:t>
            </a:r>
            <a:r>
              <a:rPr lang="ru-RU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лицом, запрет копирования ПД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</a:t>
            </a:r>
            <a:r>
              <a:rPr lang="ru-RU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при которых возможно предоставление </a:t>
            </a:r>
            <a:r>
              <a:rPr lang="ru-RU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 </a:t>
            </a:r>
            <a:r>
              <a:rPr lang="ru-RU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третьим лицам или их распространение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обязанность уполномоченного лица по соблюдению конфиденциальности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по обеспечению защиты </a:t>
            </a:r>
            <a:r>
              <a:rPr lang="ru-RU" b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</a:t>
            </a:r>
            <a:endParaRPr lang="ru-RU" b="1" dirty="0">
              <a:solidFill>
                <a:srgbClr val="5828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условия привлечения уполномоченным лицом для обработки </a:t>
            </a:r>
            <a:r>
              <a:rPr lang="ru-RU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 </a:t>
            </a:r>
            <a:r>
              <a:rPr lang="ru-RU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субуполномоченных </a:t>
            </a:r>
            <a:r>
              <a:rPr lang="ru-RU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обязанность </a:t>
            </a:r>
            <a:r>
              <a:rPr lang="ru-RU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уполномоченного лица по указанию оператора либо по окончании договора  прекратить обработку </a:t>
            </a:r>
            <a:r>
              <a:rPr lang="ru-RU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 </a:t>
            </a:r>
            <a:r>
              <a:rPr lang="ru-RU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передать </a:t>
            </a:r>
            <a:r>
              <a:rPr lang="ru-RU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 </a:t>
            </a:r>
            <a:r>
              <a:rPr lang="ru-RU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оператору либо удалить </a:t>
            </a:r>
            <a:r>
              <a:rPr lang="ru-RU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</a:t>
            </a:r>
            <a:endParaRPr lang="ru-RU" i="1" dirty="0">
              <a:solidFill>
                <a:srgbClr val="5828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порядок подтверждения передачи оператору уполномоченным лицом </a:t>
            </a:r>
            <a:r>
              <a:rPr lang="ru-RU" i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 либо </a:t>
            </a:r>
            <a:r>
              <a:rPr lang="ru-RU" i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удаления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механизм участия уполномоченного в выполнении обязанностей оператора перед </a:t>
            </a:r>
            <a:r>
              <a:rPr lang="ru-RU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субъектами ПД</a:t>
            </a:r>
            <a:endParaRPr lang="ru-RU" dirty="0">
              <a:solidFill>
                <a:srgbClr val="5828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иные обязанности сторон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b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3600" b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существление оператором периодического контроля </a:t>
            </a:r>
            <a:r>
              <a:rPr lang="ru-RU" sz="3600" b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принятием мер </a:t>
            </a:r>
            <a:r>
              <a:rPr lang="ru-RU" sz="3600" b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по обеспечению </a:t>
            </a:r>
            <a:r>
              <a:rPr lang="ru-RU" sz="3600" b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защиты </a:t>
            </a:r>
            <a:r>
              <a:rPr lang="ru-RU" sz="3600" b="1" dirty="0" smtClean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ПД </a:t>
            </a:r>
            <a:r>
              <a:rPr lang="ru-RU" sz="3600" b="1" dirty="0">
                <a:solidFill>
                  <a:srgbClr val="5828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уполномоченным лицом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600" dirty="0">
              <a:solidFill>
                <a:srgbClr val="582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3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970" y="303416"/>
            <a:ext cx="7669762" cy="1325563"/>
          </a:xfrm>
        </p:spPr>
        <p:txBody>
          <a:bodyPr/>
          <a:lstStyle/>
          <a:p>
            <a:r>
              <a:rPr lang="ru-RU" dirty="0">
                <a:solidFill>
                  <a:srgbClr val="6D397E"/>
                </a:solidFill>
              </a:rPr>
              <a:t> </a:t>
            </a:r>
            <a:r>
              <a:rPr lang="ru-RU" dirty="0" smtClean="0">
                <a:solidFill>
                  <a:srgbClr val="6D397E"/>
                </a:solidFill>
              </a:rPr>
              <a:t>       Аспекты взаимодействия</a:t>
            </a:r>
            <a:endParaRPr lang="ru-RU" dirty="0">
              <a:solidFill>
                <a:srgbClr val="6D397E"/>
              </a:solidFill>
            </a:endParaRPr>
          </a:p>
        </p:txBody>
      </p:sp>
      <p:sp>
        <p:nvSpPr>
          <p:cNvPr id="46" name="Объект 45"/>
          <p:cNvSpPr>
            <a:spLocks noGrp="1"/>
          </p:cNvSpPr>
          <p:nvPr>
            <p:ph idx="10"/>
          </p:nvPr>
        </p:nvSpPr>
        <p:spPr>
          <a:xfrm>
            <a:off x="674636" y="1810138"/>
            <a:ext cx="10801083" cy="465597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582869"/>
                </a:solidFill>
              </a:rPr>
              <a:t>Уведомление (разъяснение) уполномоченного лица резидента </a:t>
            </a:r>
            <a:r>
              <a:rPr lang="ru-RU" sz="2800" b="1" dirty="0" smtClean="0">
                <a:solidFill>
                  <a:srgbClr val="582869"/>
                </a:solidFill>
              </a:rPr>
              <a:t>Республики Беларусь: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 smtClean="0">
              <a:solidFill>
                <a:srgbClr val="582869"/>
              </a:solidFill>
            </a:endParaRPr>
          </a:p>
          <a:p>
            <a:r>
              <a:rPr lang="ru-RU" sz="2400" dirty="0" smtClean="0">
                <a:solidFill>
                  <a:srgbClr val="582869"/>
                </a:solidFill>
              </a:rPr>
              <a:t>о внесении информационного ресурса (системы) оператора и</a:t>
            </a:r>
            <a:r>
              <a:rPr lang="ru-RU" sz="2400" dirty="0">
                <a:solidFill>
                  <a:srgbClr val="582869"/>
                </a:solidFill>
              </a:rPr>
              <a:t>, соответственно, сведений об </a:t>
            </a:r>
            <a:r>
              <a:rPr lang="en-US" sz="2400" dirty="0">
                <a:solidFill>
                  <a:srgbClr val="582869"/>
                </a:solidFill>
              </a:rPr>
              <a:t>IT-</a:t>
            </a:r>
            <a:r>
              <a:rPr lang="ru-RU" sz="2400" dirty="0" smtClean="0">
                <a:solidFill>
                  <a:srgbClr val="582869"/>
                </a:solidFill>
              </a:rPr>
              <a:t>компании как уполномоченном лице в Реестр операторов ПД</a:t>
            </a:r>
          </a:p>
          <a:p>
            <a:r>
              <a:rPr lang="ru-RU" sz="2400" dirty="0" smtClean="0">
                <a:solidFill>
                  <a:srgbClr val="582869"/>
                </a:solidFill>
              </a:rPr>
              <a:t>о необходимости прохождения </a:t>
            </a:r>
            <a:r>
              <a:rPr lang="en-US" sz="2400" dirty="0" smtClean="0">
                <a:solidFill>
                  <a:srgbClr val="582869"/>
                </a:solidFill>
              </a:rPr>
              <a:t>DPO</a:t>
            </a:r>
            <a:r>
              <a:rPr lang="ru-RU" sz="2400" dirty="0" smtClean="0">
                <a:solidFill>
                  <a:srgbClr val="582869"/>
                </a:solidFill>
              </a:rPr>
              <a:t> </a:t>
            </a:r>
            <a:r>
              <a:rPr lang="en-US" sz="2400" dirty="0" smtClean="0">
                <a:solidFill>
                  <a:srgbClr val="582869"/>
                </a:solidFill>
              </a:rPr>
              <a:t>IT-</a:t>
            </a:r>
            <a:r>
              <a:rPr lang="ru-RU" sz="2400" dirty="0" smtClean="0">
                <a:solidFill>
                  <a:srgbClr val="582869"/>
                </a:solidFill>
              </a:rPr>
              <a:t>компании</a:t>
            </a:r>
            <a:r>
              <a:rPr lang="en-US" sz="2400" dirty="0" smtClean="0">
                <a:solidFill>
                  <a:srgbClr val="582869"/>
                </a:solidFill>
              </a:rPr>
              <a:t> </a:t>
            </a:r>
            <a:r>
              <a:rPr lang="ru-RU" sz="2400" dirty="0" smtClean="0">
                <a:solidFill>
                  <a:srgbClr val="582869"/>
                </a:solidFill>
              </a:rPr>
              <a:t>обучения в НЦЗПД в соответствии с требованиями Приказа Оперативно-аналитического центра при Президенте Республики Беларусь от 12 ноября 2021 г.  №194 «Об обучении по вопросам защиты персональных                       данных»</a:t>
            </a:r>
          </a:p>
          <a:p>
            <a:pPr marL="0" indent="0">
              <a:buNone/>
            </a:pPr>
            <a:endParaRPr lang="ru-RU" sz="2400" dirty="0" smtClean="0">
              <a:solidFill>
                <a:srgbClr val="582869"/>
              </a:solidFill>
            </a:endParaRPr>
          </a:p>
          <a:p>
            <a:endParaRPr lang="ru-RU" sz="2400" dirty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5828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6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970" y="303416"/>
            <a:ext cx="7669762" cy="1325563"/>
          </a:xfrm>
        </p:spPr>
        <p:txBody>
          <a:bodyPr/>
          <a:lstStyle/>
          <a:p>
            <a:r>
              <a:rPr lang="ru-RU" dirty="0">
                <a:solidFill>
                  <a:srgbClr val="6D397E"/>
                </a:solidFill>
              </a:rPr>
              <a:t> </a:t>
            </a:r>
            <a:r>
              <a:rPr lang="ru-RU" dirty="0" smtClean="0">
                <a:solidFill>
                  <a:srgbClr val="6D397E"/>
                </a:solidFill>
              </a:rPr>
              <a:t>       Аспекты взаимодействия</a:t>
            </a:r>
            <a:endParaRPr lang="ru-RU" dirty="0">
              <a:solidFill>
                <a:srgbClr val="6D397E"/>
              </a:solidFill>
            </a:endParaRPr>
          </a:p>
        </p:txBody>
      </p:sp>
      <p:sp>
        <p:nvSpPr>
          <p:cNvPr id="46" name="Объект 45"/>
          <p:cNvSpPr>
            <a:spLocks noGrp="1"/>
          </p:cNvSpPr>
          <p:nvPr>
            <p:ph idx="10"/>
          </p:nvPr>
        </p:nvSpPr>
        <p:spPr>
          <a:xfrm>
            <a:off x="674636" y="1810138"/>
            <a:ext cx="10801083" cy="465597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582869"/>
                </a:solidFill>
              </a:rPr>
              <a:t>Конфликт интересов</a:t>
            </a:r>
            <a:r>
              <a:rPr lang="ru-RU" sz="2800" b="1" dirty="0">
                <a:solidFill>
                  <a:srgbClr val="582869"/>
                </a:solidFill>
              </a:rPr>
              <a:t>:</a:t>
            </a:r>
            <a:endParaRPr lang="ru-RU" sz="2400" dirty="0" smtClean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582869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582869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6835" y="2891229"/>
            <a:ext cx="3502152" cy="1755648"/>
          </a:xfrm>
          <a:prstGeom prst="roundRect">
            <a:avLst/>
          </a:prstGeom>
          <a:solidFill>
            <a:srgbClr val="6D39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Skills IT-</a:t>
            </a:r>
            <a:r>
              <a:rPr lang="ru-RU" sz="2800" b="1" dirty="0" smtClean="0"/>
              <a:t>компании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31695" y="2917108"/>
            <a:ext cx="3502152" cy="1755648"/>
          </a:xfrm>
          <a:prstGeom prst="roundRect">
            <a:avLst/>
          </a:prstGeom>
          <a:solidFill>
            <a:srgbClr val="6D39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Соблюдение законодательства о персональных данных </a:t>
            </a:r>
          </a:p>
          <a:p>
            <a:pPr algn="ctr"/>
            <a:r>
              <a:rPr lang="en-US" b="1" dirty="0" smtClean="0"/>
              <a:t>IT</a:t>
            </a:r>
            <a:r>
              <a:rPr lang="ru-RU" b="1" dirty="0" smtClean="0"/>
              <a:t>-компанией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64966" y="3433313"/>
            <a:ext cx="1388853" cy="66423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784487"/>
                </a:solidFill>
              </a:rPr>
              <a:t>VS</a:t>
            </a:r>
            <a:endParaRPr lang="ru-RU" sz="3600" dirty="0">
              <a:solidFill>
                <a:srgbClr val="7844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0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71696" y="2664987"/>
            <a:ext cx="6854968" cy="89396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>
                <a:solidFill>
                  <a:srgbClr val="582869"/>
                </a:solidFill>
              </a:rPr>
              <a:t>Спасибо за внимание!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71696" y="4179463"/>
            <a:ext cx="7556312" cy="72618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 smtClean="0">
                <a:solidFill>
                  <a:srgbClr val="95639E"/>
                </a:solidFill>
                <a:latin typeface="+mj-lt"/>
              </a:rPr>
              <a:t>Гречаников М.С., </a:t>
            </a:r>
            <a:r>
              <a:rPr lang="ru-RU" b="1" dirty="0" smtClean="0">
                <a:solidFill>
                  <a:srgbClr val="95639E"/>
                </a:solidFill>
                <a:latin typeface="+mj-lt"/>
              </a:rPr>
              <a:t>+375297172634</a:t>
            </a:r>
            <a:endParaRPr lang="ru-RU" sz="3600" b="1" dirty="0">
              <a:solidFill>
                <a:srgbClr val="95639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30067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IT-Security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612</Words>
  <Application>Microsoft Office PowerPoint</Application>
  <PresentationFormat>Широкоэкранный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Тема IT-Security</vt:lpstr>
      <vt:lpstr>Презентация PowerPoint</vt:lpstr>
      <vt:lpstr>IT-поддержка информационных ресурсов (систем)</vt:lpstr>
      <vt:lpstr>Определение формата отношений</vt:lpstr>
      <vt:lpstr>        Трансграничная передача</vt:lpstr>
      <vt:lpstr>Меры по обеспечению защиты ПД</vt:lpstr>
      <vt:lpstr>Заключение договора, соглашения об обработке ПД</vt:lpstr>
      <vt:lpstr>        Аспекты взаимодействия</vt:lpstr>
      <vt:lpstr>        Аспекты взаимодействия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Гречаников Максим</cp:lastModifiedBy>
  <cp:revision>35</cp:revision>
  <dcterms:created xsi:type="dcterms:W3CDTF">2018-01-19T09:49:38Z</dcterms:created>
  <dcterms:modified xsi:type="dcterms:W3CDTF">2024-03-25T05:39:32Z</dcterms:modified>
</cp:coreProperties>
</file>