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9"/>
  </p:notesMasterIdLst>
  <p:sldIdLst>
    <p:sldId id="256" r:id="rId4"/>
    <p:sldId id="279" r:id="rId5"/>
    <p:sldId id="257" r:id="rId6"/>
    <p:sldId id="268" r:id="rId7"/>
    <p:sldId id="269" r:id="rId8"/>
    <p:sldId id="270" r:id="rId9"/>
    <p:sldId id="271" r:id="rId10"/>
    <p:sldId id="272" r:id="rId11"/>
    <p:sldId id="273" r:id="rId12"/>
    <p:sldId id="276" r:id="rId13"/>
    <p:sldId id="274" r:id="rId14"/>
    <p:sldId id="275" r:id="rId15"/>
    <p:sldId id="277" r:id="rId16"/>
    <p:sldId id="278" r:id="rId17"/>
    <p:sldId id="267" r:id="rId18"/>
  </p:sldIdLst>
  <p:sldSz cx="12192000" cy="6858000"/>
  <p:notesSz cx="6797675" cy="9926638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109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ts val="2000"/>
              </a:lnSpc>
              <a:defRPr sz="2128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ru-RU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Количество государств, закрепивших локализацию данных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2000"/>
            </a:lnSpc>
            <a:defRPr sz="2128" b="0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ru-B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государств, закрепивших локализацию данных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B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B8-4A35-B6B0-F647A425E9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71370800"/>
        <c:axId val="583852304"/>
      </c:barChart>
      <c:catAx>
        <c:axId val="67137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BY"/>
          </a:p>
        </c:txPr>
        <c:crossAx val="583852304"/>
        <c:crosses val="autoZero"/>
        <c:auto val="1"/>
        <c:lblAlgn val="ctr"/>
        <c:lblOffset val="100"/>
        <c:noMultiLvlLbl val="0"/>
      </c:catAx>
      <c:valAx>
        <c:axId val="58385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BY"/>
          </a:p>
        </c:txPr>
        <c:crossAx val="671370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BY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ts val="2000"/>
              </a:lnSpc>
              <a:defRPr sz="2128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ru-RU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Количество политик локализации данных</a:t>
            </a:r>
          </a:p>
        </c:rich>
      </c:tx>
      <c:layout>
        <c:manualLayout>
          <c:xMode val="edge"/>
          <c:yMode val="edge"/>
          <c:x val="0.16817087723834079"/>
          <c:y val="3.9377017893288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2000"/>
            </a:lnSpc>
            <a:defRPr sz="2128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ru-B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политик локализации данных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B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</c:v>
                </c:pt>
                <c:pt idx="1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5D-4AFE-BA11-D2769586DF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71370800"/>
        <c:axId val="583852304"/>
      </c:barChart>
      <c:catAx>
        <c:axId val="67137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BY"/>
          </a:p>
        </c:txPr>
        <c:crossAx val="583852304"/>
        <c:crosses val="autoZero"/>
        <c:auto val="1"/>
        <c:lblAlgn val="ctr"/>
        <c:lblOffset val="100"/>
        <c:noMultiLvlLbl val="0"/>
      </c:catAx>
      <c:valAx>
        <c:axId val="58385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BY"/>
          </a:p>
        </c:txPr>
        <c:crossAx val="671370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BY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F6E0A3-6075-445C-B9EB-06B47C8EDB30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</dgm:pt>
    <dgm:pt modelId="{E34F0EA0-6CD7-43D2-8E37-60A1C7EBBBCF}">
      <dgm:prSet phldrT="[Текст]"/>
      <dgm:spPr/>
      <dgm:t>
        <a:bodyPr/>
        <a:lstStyle/>
        <a:p>
          <a:r>
            <a:rPr lang="ru-RU" dirty="0"/>
            <a:t>Единого рецепта нет </a:t>
          </a:r>
          <a:endParaRPr lang="ru-BY" dirty="0"/>
        </a:p>
      </dgm:t>
    </dgm:pt>
    <dgm:pt modelId="{803249C2-AA7E-4C89-94AE-A911D91F28A1}" type="parTrans" cxnId="{0081A333-E6E5-4336-B091-C3BD357AC364}">
      <dgm:prSet/>
      <dgm:spPr/>
      <dgm:t>
        <a:bodyPr/>
        <a:lstStyle/>
        <a:p>
          <a:endParaRPr lang="ru-BY"/>
        </a:p>
      </dgm:t>
    </dgm:pt>
    <dgm:pt modelId="{7D5C0D9F-2F38-4553-8335-B24A5B23AF42}" type="sibTrans" cxnId="{0081A333-E6E5-4336-B091-C3BD357AC364}">
      <dgm:prSet/>
      <dgm:spPr/>
      <dgm:t>
        <a:bodyPr/>
        <a:lstStyle/>
        <a:p>
          <a:endParaRPr lang="ru-BY"/>
        </a:p>
      </dgm:t>
    </dgm:pt>
    <dgm:pt modelId="{AF797097-9F2B-4803-ABBB-5932AF513BCA}">
      <dgm:prSet/>
      <dgm:spPr/>
      <dgm:t>
        <a:bodyPr/>
        <a:lstStyle/>
        <a:p>
          <a:r>
            <a:rPr lang="ru-RU" dirty="0"/>
            <a:t>Нужны единые правила оборота и защиты данных </a:t>
          </a:r>
          <a:endParaRPr lang="ru-BY" dirty="0"/>
        </a:p>
      </dgm:t>
    </dgm:pt>
    <dgm:pt modelId="{C60B1CCE-729E-4DC7-AD34-54F69502F91B}" type="parTrans" cxnId="{861FC70F-0B28-441D-98E1-6A647EDCA3A7}">
      <dgm:prSet/>
      <dgm:spPr/>
      <dgm:t>
        <a:bodyPr/>
        <a:lstStyle/>
        <a:p>
          <a:endParaRPr lang="ru-BY"/>
        </a:p>
      </dgm:t>
    </dgm:pt>
    <dgm:pt modelId="{C782C2FA-6CC1-43EE-8555-D5802CB2265B}" type="sibTrans" cxnId="{861FC70F-0B28-441D-98E1-6A647EDCA3A7}">
      <dgm:prSet/>
      <dgm:spPr/>
      <dgm:t>
        <a:bodyPr/>
        <a:lstStyle/>
        <a:p>
          <a:endParaRPr lang="ru-BY"/>
        </a:p>
      </dgm:t>
    </dgm:pt>
    <dgm:pt modelId="{4269C0EE-C456-4936-B5AA-9C3EC14F6D58}">
      <dgm:prSet/>
      <dgm:spPr/>
      <dgm:t>
        <a:bodyPr/>
        <a:lstStyle/>
        <a:p>
          <a:r>
            <a:rPr lang="ru-RU" dirty="0"/>
            <a:t>В нынешних условиях выработать единые правила проблематично </a:t>
          </a:r>
          <a:endParaRPr lang="ru-BY" dirty="0"/>
        </a:p>
      </dgm:t>
    </dgm:pt>
    <dgm:pt modelId="{25C4F396-A54B-4B6E-A89F-A6E984F063FE}" type="parTrans" cxnId="{146C9193-B80F-4D78-8757-CE14940EB82E}">
      <dgm:prSet/>
      <dgm:spPr/>
      <dgm:t>
        <a:bodyPr/>
        <a:lstStyle/>
        <a:p>
          <a:endParaRPr lang="ru-BY"/>
        </a:p>
      </dgm:t>
    </dgm:pt>
    <dgm:pt modelId="{C275A817-8730-47FC-8A18-9CA64EFD71CD}" type="sibTrans" cxnId="{146C9193-B80F-4D78-8757-CE14940EB82E}">
      <dgm:prSet/>
      <dgm:spPr/>
      <dgm:t>
        <a:bodyPr/>
        <a:lstStyle/>
        <a:p>
          <a:endParaRPr lang="ru-BY"/>
        </a:p>
      </dgm:t>
    </dgm:pt>
    <dgm:pt modelId="{C7E48699-FFFA-4BEE-A23C-FE24614D9B15}">
      <dgm:prSet/>
      <dgm:spPr/>
      <dgm:t>
        <a:bodyPr/>
        <a:lstStyle/>
        <a:p>
          <a:r>
            <a:rPr lang="ru-RU" dirty="0"/>
            <a:t>Выход: локализация чувствительных данных </a:t>
          </a:r>
          <a:endParaRPr lang="ru-BY" dirty="0"/>
        </a:p>
      </dgm:t>
    </dgm:pt>
    <dgm:pt modelId="{4C9347F1-0BC2-45D0-8540-B990FE7FBBC2}" type="parTrans" cxnId="{58FA967F-8287-42D9-A60E-523F18634B8D}">
      <dgm:prSet/>
      <dgm:spPr/>
      <dgm:t>
        <a:bodyPr/>
        <a:lstStyle/>
        <a:p>
          <a:endParaRPr lang="ru-BY"/>
        </a:p>
      </dgm:t>
    </dgm:pt>
    <dgm:pt modelId="{D722560A-5DD7-4280-B5FA-0699CB5B137F}" type="sibTrans" cxnId="{58FA967F-8287-42D9-A60E-523F18634B8D}">
      <dgm:prSet/>
      <dgm:spPr/>
      <dgm:t>
        <a:bodyPr/>
        <a:lstStyle/>
        <a:p>
          <a:endParaRPr lang="ru-BY"/>
        </a:p>
      </dgm:t>
    </dgm:pt>
    <dgm:pt modelId="{B7CA16EF-4D6C-44A0-8423-486262636383}" type="pres">
      <dgm:prSet presAssocID="{48F6E0A3-6075-445C-B9EB-06B47C8EDB30}" presName="Name0" presStyleCnt="0">
        <dgm:presLayoutVars>
          <dgm:dir/>
          <dgm:resizeHandles val="exact"/>
        </dgm:presLayoutVars>
      </dgm:prSet>
      <dgm:spPr/>
    </dgm:pt>
    <dgm:pt modelId="{3F4BC3A0-CDBB-4CE8-BDFE-4CB1B72A9721}" type="pres">
      <dgm:prSet presAssocID="{E34F0EA0-6CD7-43D2-8E37-60A1C7EBBBCF}" presName="node" presStyleLbl="node1" presStyleIdx="0" presStyleCnt="4" custScaleY="174355">
        <dgm:presLayoutVars>
          <dgm:bulletEnabled val="1"/>
        </dgm:presLayoutVars>
      </dgm:prSet>
      <dgm:spPr/>
    </dgm:pt>
    <dgm:pt modelId="{7669C093-2AC2-4602-BC7E-75040123AAD1}" type="pres">
      <dgm:prSet presAssocID="{7D5C0D9F-2F38-4553-8335-B24A5B23AF42}" presName="sibTrans" presStyleLbl="sibTrans2D1" presStyleIdx="0" presStyleCnt="3"/>
      <dgm:spPr/>
    </dgm:pt>
    <dgm:pt modelId="{447AE454-8C5B-49BB-BABF-CB6BFD9DF3A5}" type="pres">
      <dgm:prSet presAssocID="{7D5C0D9F-2F38-4553-8335-B24A5B23AF42}" presName="connectorText" presStyleLbl="sibTrans2D1" presStyleIdx="0" presStyleCnt="3"/>
      <dgm:spPr/>
    </dgm:pt>
    <dgm:pt modelId="{B6A20D4E-67C9-48A4-B59A-D167A7371D01}" type="pres">
      <dgm:prSet presAssocID="{AF797097-9F2B-4803-ABBB-5932AF513BCA}" presName="node" presStyleLbl="node1" presStyleIdx="1" presStyleCnt="4" custScaleY="174355">
        <dgm:presLayoutVars>
          <dgm:bulletEnabled val="1"/>
        </dgm:presLayoutVars>
      </dgm:prSet>
      <dgm:spPr/>
    </dgm:pt>
    <dgm:pt modelId="{63CC2726-A368-4020-B89F-3DEEEE1131E7}" type="pres">
      <dgm:prSet presAssocID="{C782C2FA-6CC1-43EE-8555-D5802CB2265B}" presName="sibTrans" presStyleLbl="sibTrans2D1" presStyleIdx="1" presStyleCnt="3"/>
      <dgm:spPr/>
    </dgm:pt>
    <dgm:pt modelId="{C21C653C-1887-4A11-9C20-2CEEF48237C1}" type="pres">
      <dgm:prSet presAssocID="{C782C2FA-6CC1-43EE-8555-D5802CB2265B}" presName="connectorText" presStyleLbl="sibTrans2D1" presStyleIdx="1" presStyleCnt="3"/>
      <dgm:spPr/>
    </dgm:pt>
    <dgm:pt modelId="{379E75B6-7F2C-410B-8C6E-3BA6AD39DE59}" type="pres">
      <dgm:prSet presAssocID="{4269C0EE-C456-4936-B5AA-9C3EC14F6D58}" presName="node" presStyleLbl="node1" presStyleIdx="2" presStyleCnt="4" custScaleY="174355">
        <dgm:presLayoutVars>
          <dgm:bulletEnabled val="1"/>
        </dgm:presLayoutVars>
      </dgm:prSet>
      <dgm:spPr/>
    </dgm:pt>
    <dgm:pt modelId="{5E961537-11B5-4149-8EB6-E07529AAF019}" type="pres">
      <dgm:prSet presAssocID="{C275A817-8730-47FC-8A18-9CA64EFD71CD}" presName="sibTrans" presStyleLbl="sibTrans2D1" presStyleIdx="2" presStyleCnt="3"/>
      <dgm:spPr/>
    </dgm:pt>
    <dgm:pt modelId="{92EA7882-F9DA-4B7A-93DC-D845A34B26A9}" type="pres">
      <dgm:prSet presAssocID="{C275A817-8730-47FC-8A18-9CA64EFD71CD}" presName="connectorText" presStyleLbl="sibTrans2D1" presStyleIdx="2" presStyleCnt="3"/>
      <dgm:spPr/>
    </dgm:pt>
    <dgm:pt modelId="{93C32731-11D8-44B7-8C9C-2C0BA80A3A6C}" type="pres">
      <dgm:prSet presAssocID="{C7E48699-FFFA-4BEE-A23C-FE24614D9B15}" presName="node" presStyleLbl="node1" presStyleIdx="3" presStyleCnt="4" custScaleY="174355">
        <dgm:presLayoutVars>
          <dgm:bulletEnabled val="1"/>
        </dgm:presLayoutVars>
      </dgm:prSet>
      <dgm:spPr/>
    </dgm:pt>
  </dgm:ptLst>
  <dgm:cxnLst>
    <dgm:cxn modelId="{5A214A06-46E0-45A7-A09A-336D035C3D41}" type="presOf" srcId="{7D5C0D9F-2F38-4553-8335-B24A5B23AF42}" destId="{447AE454-8C5B-49BB-BABF-CB6BFD9DF3A5}" srcOrd="1" destOrd="0" presId="urn:microsoft.com/office/officeart/2005/8/layout/process1"/>
    <dgm:cxn modelId="{861FC70F-0B28-441D-98E1-6A647EDCA3A7}" srcId="{48F6E0A3-6075-445C-B9EB-06B47C8EDB30}" destId="{AF797097-9F2B-4803-ABBB-5932AF513BCA}" srcOrd="1" destOrd="0" parTransId="{C60B1CCE-729E-4DC7-AD34-54F69502F91B}" sibTransId="{C782C2FA-6CC1-43EE-8555-D5802CB2265B}"/>
    <dgm:cxn modelId="{99599B1B-2EE2-4459-A391-1C82AA6B8ED3}" type="presOf" srcId="{E34F0EA0-6CD7-43D2-8E37-60A1C7EBBBCF}" destId="{3F4BC3A0-CDBB-4CE8-BDFE-4CB1B72A9721}" srcOrd="0" destOrd="0" presId="urn:microsoft.com/office/officeart/2005/8/layout/process1"/>
    <dgm:cxn modelId="{0081A333-E6E5-4336-B091-C3BD357AC364}" srcId="{48F6E0A3-6075-445C-B9EB-06B47C8EDB30}" destId="{E34F0EA0-6CD7-43D2-8E37-60A1C7EBBBCF}" srcOrd="0" destOrd="0" parTransId="{803249C2-AA7E-4C89-94AE-A911D91F28A1}" sibTransId="{7D5C0D9F-2F38-4553-8335-B24A5B23AF42}"/>
    <dgm:cxn modelId="{5809C035-D9D6-4B02-B13F-B878D88B15A7}" type="presOf" srcId="{48F6E0A3-6075-445C-B9EB-06B47C8EDB30}" destId="{B7CA16EF-4D6C-44A0-8423-486262636383}" srcOrd="0" destOrd="0" presId="urn:microsoft.com/office/officeart/2005/8/layout/process1"/>
    <dgm:cxn modelId="{16117D39-54DE-4EA1-B984-EBCC1AE42BC7}" type="presOf" srcId="{C782C2FA-6CC1-43EE-8555-D5802CB2265B}" destId="{63CC2726-A368-4020-B89F-3DEEEE1131E7}" srcOrd="0" destOrd="0" presId="urn:microsoft.com/office/officeart/2005/8/layout/process1"/>
    <dgm:cxn modelId="{04F6F457-CA37-4F49-8FC8-42A3DC0F9DAF}" type="presOf" srcId="{C275A817-8730-47FC-8A18-9CA64EFD71CD}" destId="{5E961537-11B5-4149-8EB6-E07529AAF019}" srcOrd="0" destOrd="0" presId="urn:microsoft.com/office/officeart/2005/8/layout/process1"/>
    <dgm:cxn modelId="{F4D6F27D-8345-4EED-A460-9424B43FA332}" type="presOf" srcId="{C275A817-8730-47FC-8A18-9CA64EFD71CD}" destId="{92EA7882-F9DA-4B7A-93DC-D845A34B26A9}" srcOrd="1" destOrd="0" presId="urn:microsoft.com/office/officeart/2005/8/layout/process1"/>
    <dgm:cxn modelId="{58FA967F-8287-42D9-A60E-523F18634B8D}" srcId="{48F6E0A3-6075-445C-B9EB-06B47C8EDB30}" destId="{C7E48699-FFFA-4BEE-A23C-FE24614D9B15}" srcOrd="3" destOrd="0" parTransId="{4C9347F1-0BC2-45D0-8540-B990FE7FBBC2}" sibTransId="{D722560A-5DD7-4280-B5FA-0699CB5B137F}"/>
    <dgm:cxn modelId="{146C9193-B80F-4D78-8757-CE14940EB82E}" srcId="{48F6E0A3-6075-445C-B9EB-06B47C8EDB30}" destId="{4269C0EE-C456-4936-B5AA-9C3EC14F6D58}" srcOrd="2" destOrd="0" parTransId="{25C4F396-A54B-4B6E-A89F-A6E984F063FE}" sibTransId="{C275A817-8730-47FC-8A18-9CA64EFD71CD}"/>
    <dgm:cxn modelId="{DE8488A2-DAE3-4E71-BE07-9599A2219BC5}" type="presOf" srcId="{7D5C0D9F-2F38-4553-8335-B24A5B23AF42}" destId="{7669C093-2AC2-4602-BC7E-75040123AAD1}" srcOrd="0" destOrd="0" presId="urn:microsoft.com/office/officeart/2005/8/layout/process1"/>
    <dgm:cxn modelId="{266B77CD-4A93-4DB5-963B-865DBA6B6812}" type="presOf" srcId="{C782C2FA-6CC1-43EE-8555-D5802CB2265B}" destId="{C21C653C-1887-4A11-9C20-2CEEF48237C1}" srcOrd="1" destOrd="0" presId="urn:microsoft.com/office/officeart/2005/8/layout/process1"/>
    <dgm:cxn modelId="{966818E1-5D8D-444E-B089-02E9496EF595}" type="presOf" srcId="{AF797097-9F2B-4803-ABBB-5932AF513BCA}" destId="{B6A20D4E-67C9-48A4-B59A-D167A7371D01}" srcOrd="0" destOrd="0" presId="urn:microsoft.com/office/officeart/2005/8/layout/process1"/>
    <dgm:cxn modelId="{B145BEED-6FA1-42D7-933B-5BF0054A229E}" type="presOf" srcId="{4269C0EE-C456-4936-B5AA-9C3EC14F6D58}" destId="{379E75B6-7F2C-410B-8C6E-3BA6AD39DE59}" srcOrd="0" destOrd="0" presId="urn:microsoft.com/office/officeart/2005/8/layout/process1"/>
    <dgm:cxn modelId="{B4B7C9F8-D612-4197-B264-3BEAF0ED052E}" type="presOf" srcId="{C7E48699-FFFA-4BEE-A23C-FE24614D9B15}" destId="{93C32731-11D8-44B7-8C9C-2C0BA80A3A6C}" srcOrd="0" destOrd="0" presId="urn:microsoft.com/office/officeart/2005/8/layout/process1"/>
    <dgm:cxn modelId="{302775FF-34AF-4030-A021-0A19DCAC49E9}" type="presParOf" srcId="{B7CA16EF-4D6C-44A0-8423-486262636383}" destId="{3F4BC3A0-CDBB-4CE8-BDFE-4CB1B72A9721}" srcOrd="0" destOrd="0" presId="urn:microsoft.com/office/officeart/2005/8/layout/process1"/>
    <dgm:cxn modelId="{E2E01CB9-99F9-43B0-ADC3-E14AEB67903A}" type="presParOf" srcId="{B7CA16EF-4D6C-44A0-8423-486262636383}" destId="{7669C093-2AC2-4602-BC7E-75040123AAD1}" srcOrd="1" destOrd="0" presId="urn:microsoft.com/office/officeart/2005/8/layout/process1"/>
    <dgm:cxn modelId="{A96B73E3-7148-4688-B7B2-0A1C1EB11B32}" type="presParOf" srcId="{7669C093-2AC2-4602-BC7E-75040123AAD1}" destId="{447AE454-8C5B-49BB-BABF-CB6BFD9DF3A5}" srcOrd="0" destOrd="0" presId="urn:microsoft.com/office/officeart/2005/8/layout/process1"/>
    <dgm:cxn modelId="{B13F7F68-53FE-4F97-970B-A449363CF3CB}" type="presParOf" srcId="{B7CA16EF-4D6C-44A0-8423-486262636383}" destId="{B6A20D4E-67C9-48A4-B59A-D167A7371D01}" srcOrd="2" destOrd="0" presId="urn:microsoft.com/office/officeart/2005/8/layout/process1"/>
    <dgm:cxn modelId="{878DE312-AB8E-4AE7-B570-7235D326E041}" type="presParOf" srcId="{B7CA16EF-4D6C-44A0-8423-486262636383}" destId="{63CC2726-A368-4020-B89F-3DEEEE1131E7}" srcOrd="3" destOrd="0" presId="urn:microsoft.com/office/officeart/2005/8/layout/process1"/>
    <dgm:cxn modelId="{A9EEF400-201D-4149-A6B9-2702E87512FE}" type="presParOf" srcId="{63CC2726-A368-4020-B89F-3DEEEE1131E7}" destId="{C21C653C-1887-4A11-9C20-2CEEF48237C1}" srcOrd="0" destOrd="0" presId="urn:microsoft.com/office/officeart/2005/8/layout/process1"/>
    <dgm:cxn modelId="{43D1573D-733B-40F0-BD4E-4A5221F43241}" type="presParOf" srcId="{B7CA16EF-4D6C-44A0-8423-486262636383}" destId="{379E75B6-7F2C-410B-8C6E-3BA6AD39DE59}" srcOrd="4" destOrd="0" presId="urn:microsoft.com/office/officeart/2005/8/layout/process1"/>
    <dgm:cxn modelId="{2B819D9E-409D-4663-A046-17D768176885}" type="presParOf" srcId="{B7CA16EF-4D6C-44A0-8423-486262636383}" destId="{5E961537-11B5-4149-8EB6-E07529AAF019}" srcOrd="5" destOrd="0" presId="urn:microsoft.com/office/officeart/2005/8/layout/process1"/>
    <dgm:cxn modelId="{BB2B3244-3CAA-4761-8CE0-5BCAA9D19A95}" type="presParOf" srcId="{5E961537-11B5-4149-8EB6-E07529AAF019}" destId="{92EA7882-F9DA-4B7A-93DC-D845A34B26A9}" srcOrd="0" destOrd="0" presId="urn:microsoft.com/office/officeart/2005/8/layout/process1"/>
    <dgm:cxn modelId="{D5813762-D20C-46EA-8759-3851943B1EBB}" type="presParOf" srcId="{B7CA16EF-4D6C-44A0-8423-486262636383}" destId="{93C32731-11D8-44B7-8C9C-2C0BA80A3A6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45DBF1-2C4F-4FD7-BF76-4BF4AB264EC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BY"/>
        </a:p>
      </dgm:t>
    </dgm:pt>
    <dgm:pt modelId="{2A368CBA-6323-4B45-947B-4473C79B0C7E}">
      <dgm:prSet phldrT="[Текст]" custT="1"/>
      <dgm:spPr/>
      <dgm:t>
        <a:bodyPr/>
        <a:lstStyle/>
        <a:p>
          <a:pPr>
            <a:lnSpc>
              <a:spcPts val="1400"/>
            </a:lnSpc>
          </a:pPr>
          <a:r>
            <a:rPr lang="ru-RU" sz="1600" b="1" dirty="0">
              <a:latin typeface="Cambria" panose="02040503050406030204" pitchFamily="18" charset="0"/>
              <a:ea typeface="Cambria" panose="02040503050406030204" pitchFamily="18" charset="0"/>
            </a:rPr>
            <a:t>обеспечение безопасности персональных данных </a:t>
          </a:r>
          <a:r>
            <a:rPr lang="ru-RU" sz="1600" dirty="0">
              <a:latin typeface="Cambria" panose="02040503050406030204" pitchFamily="18" charset="0"/>
              <a:ea typeface="Cambria" panose="02040503050406030204" pitchFamily="18" charset="0"/>
            </a:rPr>
            <a:t>через контроль над ними: потеря данных, утечки, мошенничество, социальная инженерия и т.п. (условие: в стране локализации должны быть повышенные требования к защите информации);</a:t>
          </a:r>
          <a:endParaRPr lang="ru-BY" sz="1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33815B9-3CAC-44DC-9DA2-11A39B91142D}" type="parTrans" cxnId="{DD0C0BA2-AB3E-419D-8B53-D32BFB03D574}">
      <dgm:prSet/>
      <dgm:spPr/>
      <dgm:t>
        <a:bodyPr/>
        <a:lstStyle/>
        <a:p>
          <a:pPr>
            <a:lnSpc>
              <a:spcPts val="1400"/>
            </a:lnSpc>
          </a:pPr>
          <a:endParaRPr lang="ru-BY"/>
        </a:p>
      </dgm:t>
    </dgm:pt>
    <dgm:pt modelId="{6BD8BB2D-71CA-411C-8F4A-5DCEDC1AE058}" type="sibTrans" cxnId="{DD0C0BA2-AB3E-419D-8B53-D32BFB03D574}">
      <dgm:prSet/>
      <dgm:spPr/>
      <dgm:t>
        <a:bodyPr/>
        <a:lstStyle/>
        <a:p>
          <a:pPr>
            <a:lnSpc>
              <a:spcPts val="1400"/>
            </a:lnSpc>
          </a:pPr>
          <a:endParaRPr lang="ru-BY"/>
        </a:p>
      </dgm:t>
    </dgm:pt>
    <dgm:pt modelId="{C97E84E2-D391-454B-A29F-A624FC4804E4}">
      <dgm:prSet custT="1"/>
      <dgm:spPr/>
      <dgm:t>
        <a:bodyPr/>
        <a:lstStyle/>
        <a:p>
          <a:pPr>
            <a:lnSpc>
              <a:spcPts val="1400"/>
            </a:lnSpc>
          </a:pPr>
          <a:r>
            <a:rPr lang="ru-RU" sz="1600" b="1" dirty="0">
              <a:latin typeface="Cambria" panose="02040503050406030204" pitchFamily="18" charset="0"/>
              <a:ea typeface="Cambria" panose="02040503050406030204" pitchFamily="18" charset="0"/>
            </a:rPr>
            <a:t>обеспечение более полной реализации прав субъектов</a:t>
          </a:r>
          <a:r>
            <a:rPr lang="ru-RU" sz="1600" dirty="0">
              <a:latin typeface="Cambria" panose="02040503050406030204" pitchFamily="18" charset="0"/>
              <a:ea typeface="Cambria" panose="02040503050406030204" pitchFamily="18" charset="0"/>
            </a:rPr>
            <a:t> в случае инцидентов (облегчение рассмотрения претензий);</a:t>
          </a:r>
          <a:endParaRPr lang="ru-BY" sz="1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B0A4125-B70F-4A18-95C6-E0F0BD676BF1}" type="parTrans" cxnId="{9FD09142-5ABA-4284-94E4-4C30F6BE8D80}">
      <dgm:prSet/>
      <dgm:spPr/>
      <dgm:t>
        <a:bodyPr/>
        <a:lstStyle/>
        <a:p>
          <a:pPr>
            <a:lnSpc>
              <a:spcPts val="1400"/>
            </a:lnSpc>
          </a:pPr>
          <a:endParaRPr lang="ru-BY"/>
        </a:p>
      </dgm:t>
    </dgm:pt>
    <dgm:pt modelId="{8E02E049-4B5E-492C-964D-E4E55F8C1517}" type="sibTrans" cxnId="{9FD09142-5ABA-4284-94E4-4C30F6BE8D80}">
      <dgm:prSet/>
      <dgm:spPr/>
      <dgm:t>
        <a:bodyPr/>
        <a:lstStyle/>
        <a:p>
          <a:pPr>
            <a:lnSpc>
              <a:spcPts val="1400"/>
            </a:lnSpc>
          </a:pPr>
          <a:endParaRPr lang="ru-BY"/>
        </a:p>
      </dgm:t>
    </dgm:pt>
    <dgm:pt modelId="{F5B5D213-285E-4EF9-BF81-2E261B04A551}">
      <dgm:prSet custT="1"/>
      <dgm:spPr/>
      <dgm:t>
        <a:bodyPr/>
        <a:lstStyle/>
        <a:p>
          <a:pPr>
            <a:lnSpc>
              <a:spcPts val="1400"/>
            </a:lnSpc>
          </a:pPr>
          <a:r>
            <a:rPr lang="ru-RU" sz="1600" b="1" dirty="0">
              <a:latin typeface="Cambria" panose="02040503050406030204" pitchFamily="18" charset="0"/>
              <a:ea typeface="Cambria" panose="02040503050406030204" pitchFamily="18" charset="0"/>
            </a:rPr>
            <a:t>защита цифрового суверенитета</a:t>
          </a:r>
          <a:r>
            <a:rPr lang="ru-RU" sz="1600" dirty="0">
              <a:latin typeface="Cambria" panose="02040503050406030204" pitchFamily="18" charset="0"/>
              <a:ea typeface="Cambria" panose="02040503050406030204" pitchFamily="18" charset="0"/>
            </a:rPr>
            <a:t>;</a:t>
          </a:r>
          <a:endParaRPr lang="ru-BY" sz="1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ECDA7E3-D96F-4C8D-8B08-23F2633F22CB}" type="parTrans" cxnId="{5A0065D5-8A68-454A-930E-0C482563A0D7}">
      <dgm:prSet/>
      <dgm:spPr/>
      <dgm:t>
        <a:bodyPr/>
        <a:lstStyle/>
        <a:p>
          <a:pPr>
            <a:lnSpc>
              <a:spcPts val="1400"/>
            </a:lnSpc>
          </a:pPr>
          <a:endParaRPr lang="ru-BY"/>
        </a:p>
      </dgm:t>
    </dgm:pt>
    <dgm:pt modelId="{83F40930-3DE3-4918-B51D-72365CFCE4EB}" type="sibTrans" cxnId="{5A0065D5-8A68-454A-930E-0C482563A0D7}">
      <dgm:prSet/>
      <dgm:spPr/>
      <dgm:t>
        <a:bodyPr/>
        <a:lstStyle/>
        <a:p>
          <a:pPr>
            <a:lnSpc>
              <a:spcPts val="1400"/>
            </a:lnSpc>
          </a:pPr>
          <a:endParaRPr lang="ru-BY"/>
        </a:p>
      </dgm:t>
    </dgm:pt>
    <dgm:pt modelId="{C5CEEE42-329A-415A-B316-7592938C5971}">
      <dgm:prSet custT="1"/>
      <dgm:spPr/>
      <dgm:t>
        <a:bodyPr/>
        <a:lstStyle/>
        <a:p>
          <a:pPr>
            <a:lnSpc>
              <a:spcPts val="1400"/>
            </a:lnSpc>
          </a:pPr>
          <a:r>
            <a:rPr lang="ru-RU" sz="1600" b="1" dirty="0">
              <a:latin typeface="Cambria" panose="02040503050406030204" pitchFamily="18" charset="0"/>
              <a:ea typeface="Cambria" panose="02040503050406030204" pitchFamily="18" charset="0"/>
            </a:rPr>
            <a:t>обеспечение правоохранительной деятельности </a:t>
          </a:r>
          <a:r>
            <a:rPr lang="ru-RU" sz="1600" dirty="0">
              <a:latin typeface="Cambria" panose="02040503050406030204" pitchFamily="18" charset="0"/>
              <a:ea typeface="Cambria" panose="02040503050406030204" pitchFamily="18" charset="0"/>
            </a:rPr>
            <a:t>(быстрый и надежный доступ к данным в целях раскрытия преступлений и т.п.);</a:t>
          </a:r>
          <a:endParaRPr lang="ru-BY" sz="1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9FFBE08-2188-4178-B633-1B2F8E8282D7}" type="parTrans" cxnId="{99ACB4B8-5EBF-45CB-9654-995CC632F95A}">
      <dgm:prSet/>
      <dgm:spPr/>
      <dgm:t>
        <a:bodyPr/>
        <a:lstStyle/>
        <a:p>
          <a:pPr>
            <a:lnSpc>
              <a:spcPts val="1400"/>
            </a:lnSpc>
          </a:pPr>
          <a:endParaRPr lang="ru-BY"/>
        </a:p>
      </dgm:t>
    </dgm:pt>
    <dgm:pt modelId="{3BDBF106-0198-412A-8736-E5950DB3449A}" type="sibTrans" cxnId="{99ACB4B8-5EBF-45CB-9654-995CC632F95A}">
      <dgm:prSet/>
      <dgm:spPr/>
      <dgm:t>
        <a:bodyPr/>
        <a:lstStyle/>
        <a:p>
          <a:pPr>
            <a:lnSpc>
              <a:spcPts val="1400"/>
            </a:lnSpc>
          </a:pPr>
          <a:endParaRPr lang="ru-BY"/>
        </a:p>
      </dgm:t>
    </dgm:pt>
    <dgm:pt modelId="{F8753FB7-35AE-403F-A96C-F089B413BE9A}">
      <dgm:prSet custT="1"/>
      <dgm:spPr/>
      <dgm:t>
        <a:bodyPr/>
        <a:lstStyle/>
        <a:p>
          <a:pPr>
            <a:lnSpc>
              <a:spcPts val="1400"/>
            </a:lnSpc>
          </a:pPr>
          <a:r>
            <a:rPr lang="ru-RU" sz="1600" b="1" dirty="0">
              <a:latin typeface="Cambria" panose="02040503050406030204" pitchFamily="18" charset="0"/>
              <a:ea typeface="Cambria" panose="02040503050406030204" pitchFamily="18" charset="0"/>
            </a:rPr>
            <a:t>противодействие санкционному воздействию</a:t>
          </a:r>
          <a:r>
            <a:rPr lang="ru-RU" sz="1600" dirty="0">
              <a:latin typeface="Cambria" panose="02040503050406030204" pitchFamily="18" charset="0"/>
              <a:ea typeface="Cambria" panose="02040503050406030204" pitchFamily="18" charset="0"/>
            </a:rPr>
            <a:t>;</a:t>
          </a:r>
          <a:endParaRPr lang="ru-BY" sz="1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FD12955-89B2-4974-8D38-C4BFAA50ACC8}" type="parTrans" cxnId="{82C2B0FC-00D8-427A-B430-B10A8D727CC8}">
      <dgm:prSet/>
      <dgm:spPr/>
      <dgm:t>
        <a:bodyPr/>
        <a:lstStyle/>
        <a:p>
          <a:pPr>
            <a:lnSpc>
              <a:spcPts val="1400"/>
            </a:lnSpc>
          </a:pPr>
          <a:endParaRPr lang="ru-BY"/>
        </a:p>
      </dgm:t>
    </dgm:pt>
    <dgm:pt modelId="{D1BD5A4D-8B74-4C24-BA75-7E380EC06872}" type="sibTrans" cxnId="{82C2B0FC-00D8-427A-B430-B10A8D727CC8}">
      <dgm:prSet/>
      <dgm:spPr/>
      <dgm:t>
        <a:bodyPr/>
        <a:lstStyle/>
        <a:p>
          <a:pPr>
            <a:lnSpc>
              <a:spcPts val="1400"/>
            </a:lnSpc>
          </a:pPr>
          <a:endParaRPr lang="ru-BY"/>
        </a:p>
      </dgm:t>
    </dgm:pt>
    <dgm:pt modelId="{F5A56EF5-8A3C-4E13-B032-A1E5D6358D0D}">
      <dgm:prSet custT="1"/>
      <dgm:spPr/>
      <dgm:t>
        <a:bodyPr/>
        <a:lstStyle/>
        <a:p>
          <a:pPr>
            <a:lnSpc>
              <a:spcPts val="1400"/>
            </a:lnSpc>
          </a:pPr>
          <a:r>
            <a:rPr lang="ru-RU" sz="1600" b="1" dirty="0">
              <a:latin typeface="Cambria" panose="02040503050406030204" pitchFamily="18" charset="0"/>
              <a:ea typeface="Cambria" panose="02040503050406030204" pitchFamily="18" charset="0"/>
            </a:rPr>
            <a:t>развитие собственного рынка хостинг-услуг</a:t>
          </a:r>
          <a:r>
            <a:rPr lang="ru-RU" sz="16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1600" b="1" dirty="0">
              <a:latin typeface="Cambria" panose="02040503050406030204" pitchFamily="18" charset="0"/>
              <a:ea typeface="Cambria" panose="02040503050406030204" pitchFamily="18" charset="0"/>
            </a:rPr>
            <a:t>IT</a:t>
          </a:r>
          <a:r>
            <a:rPr lang="be-BY" sz="1600" b="1" dirty="0">
              <a:latin typeface="Cambria" panose="02040503050406030204" pitchFamily="18" charset="0"/>
              <a:ea typeface="Cambria" panose="02040503050406030204" pitchFamily="18" charset="0"/>
            </a:rPr>
            <a:t>-инфраструктуры </a:t>
          </a:r>
          <a:r>
            <a:rPr lang="be-BY" sz="1600" dirty="0">
              <a:latin typeface="Cambria" panose="02040503050406030204" pitchFamily="18" charset="0"/>
              <a:ea typeface="Cambria" panose="02040503050406030204" pitchFamily="18" charset="0"/>
            </a:rPr>
            <a:t>(условия: применение передовых технологий для обеспечения безопасности и стабильной работы местных хранилищ данных; внутренняя конкуренция/снижение издержек).</a:t>
          </a:r>
          <a:endParaRPr lang="ru-BY" sz="1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F652223-3F61-4F1C-8C91-33D9E585F317}" type="parTrans" cxnId="{0BFBA3A1-D8C0-407A-8C92-C9430FED1B26}">
      <dgm:prSet/>
      <dgm:spPr/>
      <dgm:t>
        <a:bodyPr/>
        <a:lstStyle/>
        <a:p>
          <a:pPr>
            <a:lnSpc>
              <a:spcPts val="1400"/>
            </a:lnSpc>
          </a:pPr>
          <a:endParaRPr lang="ru-BY"/>
        </a:p>
      </dgm:t>
    </dgm:pt>
    <dgm:pt modelId="{E2DC7884-2F3B-4144-BBEC-978B50429BCD}" type="sibTrans" cxnId="{0BFBA3A1-D8C0-407A-8C92-C9430FED1B26}">
      <dgm:prSet/>
      <dgm:spPr/>
      <dgm:t>
        <a:bodyPr/>
        <a:lstStyle/>
        <a:p>
          <a:pPr>
            <a:lnSpc>
              <a:spcPts val="1400"/>
            </a:lnSpc>
          </a:pPr>
          <a:endParaRPr lang="ru-BY"/>
        </a:p>
      </dgm:t>
    </dgm:pt>
    <dgm:pt modelId="{0E2DF8E4-4673-4827-B33C-9897F9E1516C}" type="pres">
      <dgm:prSet presAssocID="{9745DBF1-2C4F-4FD7-BF76-4BF4AB264EC0}" presName="Name0" presStyleCnt="0">
        <dgm:presLayoutVars>
          <dgm:chMax val="7"/>
          <dgm:chPref val="7"/>
          <dgm:dir/>
        </dgm:presLayoutVars>
      </dgm:prSet>
      <dgm:spPr/>
    </dgm:pt>
    <dgm:pt modelId="{402F041A-9DB6-492C-B45B-85124AB83A33}" type="pres">
      <dgm:prSet presAssocID="{9745DBF1-2C4F-4FD7-BF76-4BF4AB264EC0}" presName="Name1" presStyleCnt="0"/>
      <dgm:spPr/>
    </dgm:pt>
    <dgm:pt modelId="{E4DCCAA4-6261-4BF5-9971-A03A1C00F0AB}" type="pres">
      <dgm:prSet presAssocID="{9745DBF1-2C4F-4FD7-BF76-4BF4AB264EC0}" presName="cycle" presStyleCnt="0"/>
      <dgm:spPr/>
    </dgm:pt>
    <dgm:pt modelId="{6FC74076-82BC-4747-85C8-4A936C7EA73A}" type="pres">
      <dgm:prSet presAssocID="{9745DBF1-2C4F-4FD7-BF76-4BF4AB264EC0}" presName="srcNode" presStyleLbl="node1" presStyleIdx="0" presStyleCnt="6"/>
      <dgm:spPr/>
    </dgm:pt>
    <dgm:pt modelId="{6AE601D6-9364-450C-A4FC-AD04538C6306}" type="pres">
      <dgm:prSet presAssocID="{9745DBF1-2C4F-4FD7-BF76-4BF4AB264EC0}" presName="conn" presStyleLbl="parChTrans1D2" presStyleIdx="0" presStyleCnt="1"/>
      <dgm:spPr/>
    </dgm:pt>
    <dgm:pt modelId="{D23B1E9F-A827-4CE8-9CB5-0CE9AFE7B1FF}" type="pres">
      <dgm:prSet presAssocID="{9745DBF1-2C4F-4FD7-BF76-4BF4AB264EC0}" presName="extraNode" presStyleLbl="node1" presStyleIdx="0" presStyleCnt="6"/>
      <dgm:spPr/>
    </dgm:pt>
    <dgm:pt modelId="{170FB973-8153-43AD-B1F3-F765EC3AABC7}" type="pres">
      <dgm:prSet presAssocID="{9745DBF1-2C4F-4FD7-BF76-4BF4AB264EC0}" presName="dstNode" presStyleLbl="node1" presStyleIdx="0" presStyleCnt="6"/>
      <dgm:spPr/>
    </dgm:pt>
    <dgm:pt modelId="{6504532A-73E0-43B3-8FCE-DD145DFD49BB}" type="pres">
      <dgm:prSet presAssocID="{2A368CBA-6323-4B45-947B-4473C79B0C7E}" presName="text_1" presStyleLbl="node1" presStyleIdx="0" presStyleCnt="6" custScaleY="132661">
        <dgm:presLayoutVars>
          <dgm:bulletEnabled val="1"/>
        </dgm:presLayoutVars>
      </dgm:prSet>
      <dgm:spPr/>
    </dgm:pt>
    <dgm:pt modelId="{0D5192BC-7C8E-4F42-8FFF-CCA7E21DE76E}" type="pres">
      <dgm:prSet presAssocID="{2A368CBA-6323-4B45-947B-4473C79B0C7E}" presName="accent_1" presStyleCnt="0"/>
      <dgm:spPr/>
    </dgm:pt>
    <dgm:pt modelId="{1D0EACFF-1CF4-4BB1-8B3B-E24AF26C53DA}" type="pres">
      <dgm:prSet presAssocID="{2A368CBA-6323-4B45-947B-4473C79B0C7E}" presName="accentRepeatNode" presStyleLbl="solidFgAcc1" presStyleIdx="0" presStyleCnt="6"/>
      <dgm:spPr/>
    </dgm:pt>
    <dgm:pt modelId="{265E6C06-06EF-4BE7-9713-BF8AC16D7375}" type="pres">
      <dgm:prSet presAssocID="{C97E84E2-D391-454B-A29F-A624FC4804E4}" presName="text_2" presStyleLbl="node1" presStyleIdx="1" presStyleCnt="6">
        <dgm:presLayoutVars>
          <dgm:bulletEnabled val="1"/>
        </dgm:presLayoutVars>
      </dgm:prSet>
      <dgm:spPr/>
    </dgm:pt>
    <dgm:pt modelId="{137EF359-04B3-4579-B7CE-7FD1895FCFFA}" type="pres">
      <dgm:prSet presAssocID="{C97E84E2-D391-454B-A29F-A624FC4804E4}" presName="accent_2" presStyleCnt="0"/>
      <dgm:spPr/>
    </dgm:pt>
    <dgm:pt modelId="{580C10BB-1455-412B-A3FA-99970F10056A}" type="pres">
      <dgm:prSet presAssocID="{C97E84E2-D391-454B-A29F-A624FC4804E4}" presName="accentRepeatNode" presStyleLbl="solidFgAcc1" presStyleIdx="1" presStyleCnt="6"/>
      <dgm:spPr/>
    </dgm:pt>
    <dgm:pt modelId="{1397C62B-2F51-48D8-A83D-2B7177A9FDF4}" type="pres">
      <dgm:prSet presAssocID="{F5B5D213-285E-4EF9-BF81-2E261B04A551}" presName="text_3" presStyleLbl="node1" presStyleIdx="2" presStyleCnt="6">
        <dgm:presLayoutVars>
          <dgm:bulletEnabled val="1"/>
        </dgm:presLayoutVars>
      </dgm:prSet>
      <dgm:spPr/>
    </dgm:pt>
    <dgm:pt modelId="{0C735967-D6AD-4B10-BF93-61086BCFD876}" type="pres">
      <dgm:prSet presAssocID="{F5B5D213-285E-4EF9-BF81-2E261B04A551}" presName="accent_3" presStyleCnt="0"/>
      <dgm:spPr/>
    </dgm:pt>
    <dgm:pt modelId="{6B7F614A-9A1C-4286-8851-2F9298981950}" type="pres">
      <dgm:prSet presAssocID="{F5B5D213-285E-4EF9-BF81-2E261B04A551}" presName="accentRepeatNode" presStyleLbl="solidFgAcc1" presStyleIdx="2" presStyleCnt="6"/>
      <dgm:spPr/>
    </dgm:pt>
    <dgm:pt modelId="{E52EABDE-1D64-4325-91F5-740E4ADF520A}" type="pres">
      <dgm:prSet presAssocID="{C5CEEE42-329A-415A-B316-7592938C5971}" presName="text_4" presStyleLbl="node1" presStyleIdx="3" presStyleCnt="6">
        <dgm:presLayoutVars>
          <dgm:bulletEnabled val="1"/>
        </dgm:presLayoutVars>
      </dgm:prSet>
      <dgm:spPr/>
    </dgm:pt>
    <dgm:pt modelId="{25051268-4E81-4047-8D7D-99853D873160}" type="pres">
      <dgm:prSet presAssocID="{C5CEEE42-329A-415A-B316-7592938C5971}" presName="accent_4" presStyleCnt="0"/>
      <dgm:spPr/>
    </dgm:pt>
    <dgm:pt modelId="{F29BAF08-2B1A-422A-8B59-A8F33D544E8D}" type="pres">
      <dgm:prSet presAssocID="{C5CEEE42-329A-415A-B316-7592938C5971}" presName="accentRepeatNode" presStyleLbl="solidFgAcc1" presStyleIdx="3" presStyleCnt="6"/>
      <dgm:spPr/>
    </dgm:pt>
    <dgm:pt modelId="{91BF88D9-F1BD-420D-982F-A7F43BCCC0AE}" type="pres">
      <dgm:prSet presAssocID="{F8753FB7-35AE-403F-A96C-F089B413BE9A}" presName="text_5" presStyleLbl="node1" presStyleIdx="4" presStyleCnt="6">
        <dgm:presLayoutVars>
          <dgm:bulletEnabled val="1"/>
        </dgm:presLayoutVars>
      </dgm:prSet>
      <dgm:spPr/>
    </dgm:pt>
    <dgm:pt modelId="{FF8C9F03-710C-437C-A07E-7CAE6D37DA5F}" type="pres">
      <dgm:prSet presAssocID="{F8753FB7-35AE-403F-A96C-F089B413BE9A}" presName="accent_5" presStyleCnt="0"/>
      <dgm:spPr/>
    </dgm:pt>
    <dgm:pt modelId="{F831427C-7C82-4C8C-B349-7C4A0D37DBD1}" type="pres">
      <dgm:prSet presAssocID="{F8753FB7-35AE-403F-A96C-F089B413BE9A}" presName="accentRepeatNode" presStyleLbl="solidFgAcc1" presStyleIdx="4" presStyleCnt="6"/>
      <dgm:spPr/>
    </dgm:pt>
    <dgm:pt modelId="{50B07E0E-A3E4-440C-B7D2-47F0853C3E1E}" type="pres">
      <dgm:prSet presAssocID="{F5A56EF5-8A3C-4E13-B032-A1E5D6358D0D}" presName="text_6" presStyleLbl="node1" presStyleIdx="5" presStyleCnt="6" custScaleY="127371">
        <dgm:presLayoutVars>
          <dgm:bulletEnabled val="1"/>
        </dgm:presLayoutVars>
      </dgm:prSet>
      <dgm:spPr/>
    </dgm:pt>
    <dgm:pt modelId="{6885847E-0C2E-4AEA-A420-40FA2F8F8310}" type="pres">
      <dgm:prSet presAssocID="{F5A56EF5-8A3C-4E13-B032-A1E5D6358D0D}" presName="accent_6" presStyleCnt="0"/>
      <dgm:spPr/>
    </dgm:pt>
    <dgm:pt modelId="{28A50B0D-620E-4E16-9F28-5211C23B7941}" type="pres">
      <dgm:prSet presAssocID="{F5A56EF5-8A3C-4E13-B032-A1E5D6358D0D}" presName="accentRepeatNode" presStyleLbl="solidFgAcc1" presStyleIdx="5" presStyleCnt="6"/>
      <dgm:spPr/>
    </dgm:pt>
  </dgm:ptLst>
  <dgm:cxnLst>
    <dgm:cxn modelId="{C79C8C31-DEA0-479E-91C7-216EEF027EB7}" type="presOf" srcId="{F5A56EF5-8A3C-4E13-B032-A1E5D6358D0D}" destId="{50B07E0E-A3E4-440C-B7D2-47F0853C3E1E}" srcOrd="0" destOrd="0" presId="urn:microsoft.com/office/officeart/2008/layout/VerticalCurvedList"/>
    <dgm:cxn modelId="{8CB2383F-111E-40C3-B7CC-094F3B832131}" type="presOf" srcId="{F8753FB7-35AE-403F-A96C-F089B413BE9A}" destId="{91BF88D9-F1BD-420D-982F-A7F43BCCC0AE}" srcOrd="0" destOrd="0" presId="urn:microsoft.com/office/officeart/2008/layout/VerticalCurvedList"/>
    <dgm:cxn modelId="{9FD09142-5ABA-4284-94E4-4C30F6BE8D80}" srcId="{9745DBF1-2C4F-4FD7-BF76-4BF4AB264EC0}" destId="{C97E84E2-D391-454B-A29F-A624FC4804E4}" srcOrd="1" destOrd="0" parTransId="{7B0A4125-B70F-4A18-95C6-E0F0BD676BF1}" sibTransId="{8E02E049-4B5E-492C-964D-E4E55F8C1517}"/>
    <dgm:cxn modelId="{54BA764D-DD18-427A-A770-28E49FA9FE82}" type="presOf" srcId="{F5B5D213-285E-4EF9-BF81-2E261B04A551}" destId="{1397C62B-2F51-48D8-A83D-2B7177A9FDF4}" srcOrd="0" destOrd="0" presId="urn:microsoft.com/office/officeart/2008/layout/VerticalCurvedList"/>
    <dgm:cxn modelId="{E15F9691-F82B-46C0-8C37-3069EFB4F160}" type="presOf" srcId="{2A368CBA-6323-4B45-947B-4473C79B0C7E}" destId="{6504532A-73E0-43B3-8FCE-DD145DFD49BB}" srcOrd="0" destOrd="0" presId="urn:microsoft.com/office/officeart/2008/layout/VerticalCurvedList"/>
    <dgm:cxn modelId="{7E764F98-6A14-4958-9222-C55375521271}" type="presOf" srcId="{C5CEEE42-329A-415A-B316-7592938C5971}" destId="{E52EABDE-1D64-4325-91F5-740E4ADF520A}" srcOrd="0" destOrd="0" presId="urn:microsoft.com/office/officeart/2008/layout/VerticalCurvedList"/>
    <dgm:cxn modelId="{0BFBA3A1-D8C0-407A-8C92-C9430FED1B26}" srcId="{9745DBF1-2C4F-4FD7-BF76-4BF4AB264EC0}" destId="{F5A56EF5-8A3C-4E13-B032-A1E5D6358D0D}" srcOrd="5" destOrd="0" parTransId="{2F652223-3F61-4F1C-8C91-33D9E585F317}" sibTransId="{E2DC7884-2F3B-4144-BBEC-978B50429BCD}"/>
    <dgm:cxn modelId="{DD0C0BA2-AB3E-419D-8B53-D32BFB03D574}" srcId="{9745DBF1-2C4F-4FD7-BF76-4BF4AB264EC0}" destId="{2A368CBA-6323-4B45-947B-4473C79B0C7E}" srcOrd="0" destOrd="0" parTransId="{D33815B9-3CAC-44DC-9DA2-11A39B91142D}" sibTransId="{6BD8BB2D-71CA-411C-8F4A-5DCEDC1AE058}"/>
    <dgm:cxn modelId="{01A18CB3-5374-4955-AF3D-F6866E56CCFB}" type="presOf" srcId="{C97E84E2-D391-454B-A29F-A624FC4804E4}" destId="{265E6C06-06EF-4BE7-9713-BF8AC16D7375}" srcOrd="0" destOrd="0" presId="urn:microsoft.com/office/officeart/2008/layout/VerticalCurvedList"/>
    <dgm:cxn modelId="{175723B7-62D9-4718-9105-C1743C933D79}" type="presOf" srcId="{9745DBF1-2C4F-4FD7-BF76-4BF4AB264EC0}" destId="{0E2DF8E4-4673-4827-B33C-9897F9E1516C}" srcOrd="0" destOrd="0" presId="urn:microsoft.com/office/officeart/2008/layout/VerticalCurvedList"/>
    <dgm:cxn modelId="{99ACB4B8-5EBF-45CB-9654-995CC632F95A}" srcId="{9745DBF1-2C4F-4FD7-BF76-4BF4AB264EC0}" destId="{C5CEEE42-329A-415A-B316-7592938C5971}" srcOrd="3" destOrd="0" parTransId="{49FFBE08-2188-4178-B633-1B2F8E8282D7}" sibTransId="{3BDBF106-0198-412A-8736-E5950DB3449A}"/>
    <dgm:cxn modelId="{5A0065D5-8A68-454A-930E-0C482563A0D7}" srcId="{9745DBF1-2C4F-4FD7-BF76-4BF4AB264EC0}" destId="{F5B5D213-285E-4EF9-BF81-2E261B04A551}" srcOrd="2" destOrd="0" parTransId="{6ECDA7E3-D96F-4C8D-8B08-23F2633F22CB}" sibTransId="{83F40930-3DE3-4918-B51D-72365CFCE4EB}"/>
    <dgm:cxn modelId="{41E170F4-766B-4F38-ACBF-B0C1E10168C9}" type="presOf" srcId="{6BD8BB2D-71CA-411C-8F4A-5DCEDC1AE058}" destId="{6AE601D6-9364-450C-A4FC-AD04538C6306}" srcOrd="0" destOrd="0" presId="urn:microsoft.com/office/officeart/2008/layout/VerticalCurvedList"/>
    <dgm:cxn modelId="{82C2B0FC-00D8-427A-B430-B10A8D727CC8}" srcId="{9745DBF1-2C4F-4FD7-BF76-4BF4AB264EC0}" destId="{F8753FB7-35AE-403F-A96C-F089B413BE9A}" srcOrd="4" destOrd="0" parTransId="{4FD12955-89B2-4974-8D38-C4BFAA50ACC8}" sibTransId="{D1BD5A4D-8B74-4C24-BA75-7E380EC06872}"/>
    <dgm:cxn modelId="{BAF8CF15-0CE8-4E4F-BBAF-2DF356782121}" type="presParOf" srcId="{0E2DF8E4-4673-4827-B33C-9897F9E1516C}" destId="{402F041A-9DB6-492C-B45B-85124AB83A33}" srcOrd="0" destOrd="0" presId="urn:microsoft.com/office/officeart/2008/layout/VerticalCurvedList"/>
    <dgm:cxn modelId="{47853651-38B6-412C-828D-6458698BE875}" type="presParOf" srcId="{402F041A-9DB6-492C-B45B-85124AB83A33}" destId="{E4DCCAA4-6261-4BF5-9971-A03A1C00F0AB}" srcOrd="0" destOrd="0" presId="urn:microsoft.com/office/officeart/2008/layout/VerticalCurvedList"/>
    <dgm:cxn modelId="{7DA293C1-50E1-4833-B331-C335AF86BD70}" type="presParOf" srcId="{E4DCCAA4-6261-4BF5-9971-A03A1C00F0AB}" destId="{6FC74076-82BC-4747-85C8-4A936C7EA73A}" srcOrd="0" destOrd="0" presId="urn:microsoft.com/office/officeart/2008/layout/VerticalCurvedList"/>
    <dgm:cxn modelId="{09F4EBAA-15EE-4283-8BE2-19EAAB5E5165}" type="presParOf" srcId="{E4DCCAA4-6261-4BF5-9971-A03A1C00F0AB}" destId="{6AE601D6-9364-450C-A4FC-AD04538C6306}" srcOrd="1" destOrd="0" presId="urn:microsoft.com/office/officeart/2008/layout/VerticalCurvedList"/>
    <dgm:cxn modelId="{30395934-E307-4DCC-AF3F-07F563D5B1E3}" type="presParOf" srcId="{E4DCCAA4-6261-4BF5-9971-A03A1C00F0AB}" destId="{D23B1E9F-A827-4CE8-9CB5-0CE9AFE7B1FF}" srcOrd="2" destOrd="0" presId="urn:microsoft.com/office/officeart/2008/layout/VerticalCurvedList"/>
    <dgm:cxn modelId="{BA406B04-9253-47C7-8DF2-4750E283654C}" type="presParOf" srcId="{E4DCCAA4-6261-4BF5-9971-A03A1C00F0AB}" destId="{170FB973-8153-43AD-B1F3-F765EC3AABC7}" srcOrd="3" destOrd="0" presId="urn:microsoft.com/office/officeart/2008/layout/VerticalCurvedList"/>
    <dgm:cxn modelId="{F12DE255-C463-473F-B8DB-8C7748FA97D7}" type="presParOf" srcId="{402F041A-9DB6-492C-B45B-85124AB83A33}" destId="{6504532A-73E0-43B3-8FCE-DD145DFD49BB}" srcOrd="1" destOrd="0" presId="urn:microsoft.com/office/officeart/2008/layout/VerticalCurvedList"/>
    <dgm:cxn modelId="{65E8904F-4858-4DD5-A780-FAC8C5244136}" type="presParOf" srcId="{402F041A-9DB6-492C-B45B-85124AB83A33}" destId="{0D5192BC-7C8E-4F42-8FFF-CCA7E21DE76E}" srcOrd="2" destOrd="0" presId="urn:microsoft.com/office/officeart/2008/layout/VerticalCurvedList"/>
    <dgm:cxn modelId="{B6FB3ADA-BA0B-4639-9A19-88E4B3F2AE10}" type="presParOf" srcId="{0D5192BC-7C8E-4F42-8FFF-CCA7E21DE76E}" destId="{1D0EACFF-1CF4-4BB1-8B3B-E24AF26C53DA}" srcOrd="0" destOrd="0" presId="urn:microsoft.com/office/officeart/2008/layout/VerticalCurvedList"/>
    <dgm:cxn modelId="{FF9D03C3-B802-48F4-B637-1D57BA502E27}" type="presParOf" srcId="{402F041A-9DB6-492C-B45B-85124AB83A33}" destId="{265E6C06-06EF-4BE7-9713-BF8AC16D7375}" srcOrd="3" destOrd="0" presId="urn:microsoft.com/office/officeart/2008/layout/VerticalCurvedList"/>
    <dgm:cxn modelId="{2A9FB363-2186-480E-8A4E-82E84FBE33A4}" type="presParOf" srcId="{402F041A-9DB6-492C-B45B-85124AB83A33}" destId="{137EF359-04B3-4579-B7CE-7FD1895FCFFA}" srcOrd="4" destOrd="0" presId="urn:microsoft.com/office/officeart/2008/layout/VerticalCurvedList"/>
    <dgm:cxn modelId="{5B48E563-533F-4C7D-B4F4-AF56FF3F911B}" type="presParOf" srcId="{137EF359-04B3-4579-B7CE-7FD1895FCFFA}" destId="{580C10BB-1455-412B-A3FA-99970F10056A}" srcOrd="0" destOrd="0" presId="urn:microsoft.com/office/officeart/2008/layout/VerticalCurvedList"/>
    <dgm:cxn modelId="{3CF73E29-0AB8-4748-992E-3F966009796C}" type="presParOf" srcId="{402F041A-9DB6-492C-B45B-85124AB83A33}" destId="{1397C62B-2F51-48D8-A83D-2B7177A9FDF4}" srcOrd="5" destOrd="0" presId="urn:microsoft.com/office/officeart/2008/layout/VerticalCurvedList"/>
    <dgm:cxn modelId="{1D8C36C3-A4DF-4F8E-B483-FA89BB41E1F0}" type="presParOf" srcId="{402F041A-9DB6-492C-B45B-85124AB83A33}" destId="{0C735967-D6AD-4B10-BF93-61086BCFD876}" srcOrd="6" destOrd="0" presId="urn:microsoft.com/office/officeart/2008/layout/VerticalCurvedList"/>
    <dgm:cxn modelId="{A1EFD7C4-9C82-4A50-9D6D-0640D804290E}" type="presParOf" srcId="{0C735967-D6AD-4B10-BF93-61086BCFD876}" destId="{6B7F614A-9A1C-4286-8851-2F9298981950}" srcOrd="0" destOrd="0" presId="urn:microsoft.com/office/officeart/2008/layout/VerticalCurvedList"/>
    <dgm:cxn modelId="{2D17E82B-2862-4256-9B85-0B261D6B7553}" type="presParOf" srcId="{402F041A-9DB6-492C-B45B-85124AB83A33}" destId="{E52EABDE-1D64-4325-91F5-740E4ADF520A}" srcOrd="7" destOrd="0" presId="urn:microsoft.com/office/officeart/2008/layout/VerticalCurvedList"/>
    <dgm:cxn modelId="{3C5516B7-53B5-4CDA-90CA-A6DC832E5EAC}" type="presParOf" srcId="{402F041A-9DB6-492C-B45B-85124AB83A33}" destId="{25051268-4E81-4047-8D7D-99853D873160}" srcOrd="8" destOrd="0" presId="urn:microsoft.com/office/officeart/2008/layout/VerticalCurvedList"/>
    <dgm:cxn modelId="{08F16B83-5F93-444E-9811-C46BB9F4451B}" type="presParOf" srcId="{25051268-4E81-4047-8D7D-99853D873160}" destId="{F29BAF08-2B1A-422A-8B59-A8F33D544E8D}" srcOrd="0" destOrd="0" presId="urn:microsoft.com/office/officeart/2008/layout/VerticalCurvedList"/>
    <dgm:cxn modelId="{B3585C37-3751-4B57-AAD3-90F973944E2E}" type="presParOf" srcId="{402F041A-9DB6-492C-B45B-85124AB83A33}" destId="{91BF88D9-F1BD-420D-982F-A7F43BCCC0AE}" srcOrd="9" destOrd="0" presId="urn:microsoft.com/office/officeart/2008/layout/VerticalCurvedList"/>
    <dgm:cxn modelId="{AE839F19-9251-4F74-B9E4-A46B87B821CF}" type="presParOf" srcId="{402F041A-9DB6-492C-B45B-85124AB83A33}" destId="{FF8C9F03-710C-437C-A07E-7CAE6D37DA5F}" srcOrd="10" destOrd="0" presId="urn:microsoft.com/office/officeart/2008/layout/VerticalCurvedList"/>
    <dgm:cxn modelId="{5C7CDD73-3467-4603-A005-4555B424E3AB}" type="presParOf" srcId="{FF8C9F03-710C-437C-A07E-7CAE6D37DA5F}" destId="{F831427C-7C82-4C8C-B349-7C4A0D37DBD1}" srcOrd="0" destOrd="0" presId="urn:microsoft.com/office/officeart/2008/layout/VerticalCurvedList"/>
    <dgm:cxn modelId="{F34E8563-4A61-42F0-9F0A-864C2496A829}" type="presParOf" srcId="{402F041A-9DB6-492C-B45B-85124AB83A33}" destId="{50B07E0E-A3E4-440C-B7D2-47F0853C3E1E}" srcOrd="11" destOrd="0" presId="urn:microsoft.com/office/officeart/2008/layout/VerticalCurvedList"/>
    <dgm:cxn modelId="{54319126-355F-47B4-A848-59DECA317DEE}" type="presParOf" srcId="{402F041A-9DB6-492C-B45B-85124AB83A33}" destId="{6885847E-0C2E-4AEA-A420-40FA2F8F8310}" srcOrd="12" destOrd="0" presId="urn:microsoft.com/office/officeart/2008/layout/VerticalCurvedList"/>
    <dgm:cxn modelId="{C88CC738-E448-447F-AB82-A87F436B49A3}" type="presParOf" srcId="{6885847E-0C2E-4AEA-A420-40FA2F8F8310}" destId="{28A50B0D-620E-4E16-9F28-5211C23B79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6052B5-A217-42F8-AA21-3CF511FF0F8C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BY"/>
        </a:p>
      </dgm:t>
    </dgm:pt>
    <dgm:pt modelId="{54C6F2B6-297D-453D-B22F-B7C0D4844D7E}">
      <dgm:prSet phldrT="[Текст]" custT="1"/>
      <dgm:spPr/>
      <dgm:t>
        <a:bodyPr/>
        <a:lstStyle/>
        <a:p>
          <a:pPr algn="ctr"/>
          <a:r>
            <a:rPr lang="ru-RU" sz="1400" b="1" dirty="0">
              <a:latin typeface="Cambria" panose="02040503050406030204" pitchFamily="18" charset="0"/>
              <a:ea typeface="Cambria" panose="02040503050406030204" pitchFamily="18" charset="0"/>
            </a:rPr>
            <a:t>Хранение локальной копии данных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 (Local </a:t>
          </a:r>
          <a:r>
            <a:rPr lang="ru-RU" sz="1400" dirty="0" err="1">
              <a:latin typeface="Cambria" panose="02040503050406030204" pitchFamily="18" charset="0"/>
              <a:ea typeface="Cambria" panose="02040503050406030204" pitchFamily="18" charset="0"/>
            </a:rPr>
            <a:t>data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dirty="0" err="1">
              <a:latin typeface="Cambria" panose="02040503050406030204" pitchFamily="18" charset="0"/>
              <a:ea typeface="Cambria" panose="02040503050406030204" pitchFamily="18" charset="0"/>
            </a:rPr>
            <a:t>mirroring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)</a:t>
          </a:r>
        </a:p>
        <a:p>
          <a:pPr algn="l"/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Компании должны хранить копию данных локально, при этом передача данных за рубеж не запрещена. Локальная копия данных должна быть самой актуальной (последняя версия). </a:t>
          </a:r>
        </a:p>
        <a:p>
          <a:pPr algn="l"/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Примеры: Россия, Вьетнам.</a:t>
          </a:r>
          <a:endParaRPr lang="ru-BY" sz="1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4FDDE02-04E3-4A5E-AF37-2784B8AE46D9}" type="parTrans" cxnId="{E9B5A27A-05A5-4473-B2C7-A2BC9E234936}">
      <dgm:prSet/>
      <dgm:spPr/>
      <dgm:t>
        <a:bodyPr/>
        <a:lstStyle/>
        <a:p>
          <a:endParaRPr lang="ru-BY"/>
        </a:p>
      </dgm:t>
    </dgm:pt>
    <dgm:pt modelId="{AA140288-E18E-4729-BA2E-6B73ACA5E08A}" type="sibTrans" cxnId="{E9B5A27A-05A5-4473-B2C7-A2BC9E234936}">
      <dgm:prSet/>
      <dgm:spPr/>
      <dgm:t>
        <a:bodyPr/>
        <a:lstStyle/>
        <a:p>
          <a:endParaRPr lang="ru-BY"/>
        </a:p>
      </dgm:t>
    </dgm:pt>
    <dgm:pt modelId="{17283C34-F3B5-4837-89E1-3841D4374EAC}">
      <dgm:prSet custT="1"/>
      <dgm:spPr/>
      <dgm:t>
        <a:bodyPr/>
        <a:lstStyle/>
        <a:p>
          <a:pPr algn="ctr"/>
          <a:r>
            <a:rPr lang="ru-RU" sz="1400" b="1" dirty="0">
              <a:latin typeface="Cambria" panose="02040503050406030204" pitchFamily="18" charset="0"/>
              <a:ea typeface="Cambria" panose="02040503050406030204" pitchFamily="18" charset="0"/>
            </a:rPr>
            <a:t>Локальное хранение данных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  (</a:t>
          </a:r>
          <a:r>
            <a:rPr lang="ru-RU" sz="1400" dirty="0" err="1">
              <a:latin typeface="Cambria" panose="02040503050406030204" pitchFamily="18" charset="0"/>
              <a:ea typeface="Cambria" panose="02040503050406030204" pitchFamily="18" charset="0"/>
            </a:rPr>
            <a:t>Explicit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dirty="0" err="1">
              <a:latin typeface="Cambria" panose="02040503050406030204" pitchFamily="18" charset="0"/>
              <a:ea typeface="Cambria" panose="02040503050406030204" pitchFamily="18" charset="0"/>
            </a:rPr>
            <a:t>local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dirty="0" err="1">
              <a:latin typeface="Cambria" panose="02040503050406030204" pitchFamily="18" charset="0"/>
              <a:ea typeface="Cambria" panose="02040503050406030204" pitchFamily="18" charset="0"/>
            </a:rPr>
            <a:t>data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dirty="0" err="1">
              <a:latin typeface="Cambria" panose="02040503050406030204" pitchFamily="18" charset="0"/>
              <a:ea typeface="Cambria" panose="02040503050406030204" pitchFamily="18" charset="0"/>
            </a:rPr>
            <a:t>storage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)</a:t>
          </a:r>
        </a:p>
        <a:p>
          <a:pPr algn="l"/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Компании должны обеспечивать физическое размещение данных в стране их происхождения. В некоторых случаях разрешается обработка данных за пределами страны, но результаты обработки данных также должны быть размещены в стране их происхождения.</a:t>
          </a:r>
          <a:endParaRPr lang="ru-BY" sz="1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019D52C-498F-47FA-89AE-A75EEDAAC666}" type="parTrans" cxnId="{3D6180DC-2CA2-4B06-B1F5-5AE6341E5E1F}">
      <dgm:prSet/>
      <dgm:spPr/>
      <dgm:t>
        <a:bodyPr/>
        <a:lstStyle/>
        <a:p>
          <a:endParaRPr lang="ru-BY"/>
        </a:p>
      </dgm:t>
    </dgm:pt>
    <dgm:pt modelId="{4C266719-49B8-48EF-9053-D992208AA5D5}" type="sibTrans" cxnId="{3D6180DC-2CA2-4B06-B1F5-5AE6341E5E1F}">
      <dgm:prSet/>
      <dgm:spPr/>
      <dgm:t>
        <a:bodyPr/>
        <a:lstStyle/>
        <a:p>
          <a:endParaRPr lang="ru-BY"/>
        </a:p>
      </dgm:t>
    </dgm:pt>
    <dgm:pt modelId="{9487C15E-18B8-45B8-8833-980977AE07F6}">
      <dgm:prSet custT="1"/>
      <dgm:spPr/>
      <dgm:t>
        <a:bodyPr/>
        <a:lstStyle/>
        <a:p>
          <a:pPr algn="ctr">
            <a:spcBef>
              <a:spcPct val="0"/>
            </a:spcBef>
            <a:spcAft>
              <a:spcPct val="35000"/>
            </a:spcAft>
          </a:pPr>
          <a:r>
            <a:rPr lang="ru-RU" sz="1400" b="1" dirty="0">
              <a:latin typeface="Cambria" panose="02040503050406030204" pitchFamily="18" charset="0"/>
              <a:ea typeface="Cambria" panose="02040503050406030204" pitchFamily="18" charset="0"/>
            </a:rPr>
            <a:t>Фактическое (вынужденное) локальное хранение и обработка данных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</a:p>
        <a:p>
          <a:pPr algn="ctr">
            <a:spcBef>
              <a:spcPct val="0"/>
            </a:spcBef>
            <a:spcAft>
              <a:spcPct val="35000"/>
            </a:spcAft>
          </a:pP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(De </a:t>
          </a:r>
          <a:r>
            <a:rPr lang="ru-RU" sz="1400" dirty="0" err="1">
              <a:latin typeface="Cambria" panose="02040503050406030204" pitchFamily="18" charset="0"/>
              <a:ea typeface="Cambria" panose="02040503050406030204" pitchFamily="18" charset="0"/>
            </a:rPr>
            <a:t>facto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dirty="0" err="1">
              <a:latin typeface="Cambria" panose="02040503050406030204" pitchFamily="18" charset="0"/>
              <a:ea typeface="Cambria" panose="02040503050406030204" pitchFamily="18" charset="0"/>
            </a:rPr>
            <a:t>local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dirty="0" err="1">
              <a:latin typeface="Cambria" panose="02040503050406030204" pitchFamily="18" charset="0"/>
              <a:ea typeface="Cambria" panose="02040503050406030204" pitchFamily="18" charset="0"/>
            </a:rPr>
            <a:t>storage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dirty="0" err="1">
              <a:latin typeface="Cambria" panose="02040503050406030204" pitchFamily="18" charset="0"/>
              <a:ea typeface="Cambria" panose="02040503050406030204" pitchFamily="18" charset="0"/>
            </a:rPr>
            <a:t>and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dirty="0" err="1">
              <a:latin typeface="Cambria" panose="02040503050406030204" pitchFamily="18" charset="0"/>
              <a:ea typeface="Cambria" panose="02040503050406030204" pitchFamily="18" charset="0"/>
            </a:rPr>
            <a:t>processing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). </a:t>
          </a:r>
        </a:p>
        <a:p>
          <a:pPr algn="l">
            <a:spcBef>
              <a:spcPct val="0"/>
            </a:spcBef>
            <a:spcAft>
              <a:spcPts val="600"/>
            </a:spcAft>
          </a:pP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В этом случае компании вынужденно хранят данные в стране их происхождения по причине строгих  требований к трансграничной передаче.</a:t>
          </a:r>
        </a:p>
        <a:p>
          <a:pPr algn="l">
            <a:spcBef>
              <a:spcPts val="600"/>
            </a:spcBef>
            <a:spcAft>
              <a:spcPts val="600"/>
            </a:spcAft>
          </a:pP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Степень строгости может различаться:</a:t>
          </a:r>
          <a:b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− ограничение числа стран, в которые данные могут быть переданы (по строгому перечню или по определенному критерию (например, эквивалентность уровня защиты данных); </a:t>
          </a:r>
        </a:p>
        <a:p>
          <a:pPr algn="l">
            <a:spcBef>
              <a:spcPct val="0"/>
            </a:spcBef>
            <a:spcAft>
              <a:spcPct val="35000"/>
            </a:spcAft>
          </a:pP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− необходимость получения согласия субъекта ПД и (или) разрешения государственного органа и т.д. </a:t>
          </a:r>
        </a:p>
        <a:p>
          <a:pPr algn="l">
            <a:spcBef>
              <a:spcPct val="0"/>
            </a:spcBef>
            <a:spcAft>
              <a:spcPts val="600"/>
            </a:spcAft>
          </a:pP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Данные меры могут сопровождаться высокой правовой неопределенностью в отношении соответствующих правил и значительными санкциями за их нарушение в сочетании с произвольной правоприменительной практикой.</a:t>
          </a:r>
          <a:endParaRPr lang="ru-BY" sz="1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FEA2E65-17C8-4C4F-BD6E-324B7E419F52}" type="parTrans" cxnId="{BC3BBD90-3CFE-4DDA-8A34-3830283031E1}">
      <dgm:prSet/>
      <dgm:spPr/>
      <dgm:t>
        <a:bodyPr/>
        <a:lstStyle/>
        <a:p>
          <a:endParaRPr lang="ru-BY"/>
        </a:p>
      </dgm:t>
    </dgm:pt>
    <dgm:pt modelId="{CFF767D7-193D-41FA-8E89-F596FE51F361}" type="sibTrans" cxnId="{BC3BBD90-3CFE-4DDA-8A34-3830283031E1}">
      <dgm:prSet/>
      <dgm:spPr/>
      <dgm:t>
        <a:bodyPr/>
        <a:lstStyle/>
        <a:p>
          <a:endParaRPr lang="ru-BY"/>
        </a:p>
      </dgm:t>
    </dgm:pt>
    <dgm:pt modelId="{EB239FD4-1F5D-422C-8168-31E17EFE1FDC}" type="pres">
      <dgm:prSet presAssocID="{966052B5-A217-42F8-AA21-3CF511FF0F8C}" presName="diagram" presStyleCnt="0">
        <dgm:presLayoutVars>
          <dgm:dir/>
          <dgm:resizeHandles val="exact"/>
        </dgm:presLayoutVars>
      </dgm:prSet>
      <dgm:spPr/>
    </dgm:pt>
    <dgm:pt modelId="{B8CF42F7-6CEC-4C48-8C82-A3B861CBBBDD}" type="pres">
      <dgm:prSet presAssocID="{54C6F2B6-297D-453D-B22F-B7C0D4844D7E}" presName="node" presStyleLbl="node1" presStyleIdx="0" presStyleCnt="3" custScaleX="146525" custScaleY="63644" custLinFactNeighborY="-7773">
        <dgm:presLayoutVars>
          <dgm:bulletEnabled val="1"/>
        </dgm:presLayoutVars>
      </dgm:prSet>
      <dgm:spPr/>
    </dgm:pt>
    <dgm:pt modelId="{73A6C485-3CFA-48F5-AA05-49915F5C8488}" type="pres">
      <dgm:prSet presAssocID="{AA140288-E18E-4729-BA2E-6B73ACA5E08A}" presName="sibTrans" presStyleCnt="0"/>
      <dgm:spPr/>
    </dgm:pt>
    <dgm:pt modelId="{34CAF7EE-E64B-4A46-B85F-D03FEE79AEE8}" type="pres">
      <dgm:prSet presAssocID="{17283C34-F3B5-4837-89E1-3841D4374EAC}" presName="node" presStyleLbl="node1" presStyleIdx="1" presStyleCnt="3" custScaleX="147234" custScaleY="63681" custLinFactNeighborY="-7755">
        <dgm:presLayoutVars>
          <dgm:bulletEnabled val="1"/>
        </dgm:presLayoutVars>
      </dgm:prSet>
      <dgm:spPr/>
    </dgm:pt>
    <dgm:pt modelId="{B812E18B-A492-4B31-BCAC-1EEA95EB15E1}" type="pres">
      <dgm:prSet presAssocID="{4C266719-49B8-48EF-9053-D992208AA5D5}" presName="sibTrans" presStyleCnt="0"/>
      <dgm:spPr/>
    </dgm:pt>
    <dgm:pt modelId="{1199702E-3DB8-428F-96E9-B0EA22EFE50B}" type="pres">
      <dgm:prSet presAssocID="{9487C15E-18B8-45B8-8833-980977AE07F6}" presName="node" presStyleLbl="node1" presStyleIdx="2" presStyleCnt="3" custScaleX="209638" custScaleY="133055" custLinFactNeighborY="-15506">
        <dgm:presLayoutVars>
          <dgm:bulletEnabled val="1"/>
        </dgm:presLayoutVars>
      </dgm:prSet>
      <dgm:spPr/>
    </dgm:pt>
  </dgm:ptLst>
  <dgm:cxnLst>
    <dgm:cxn modelId="{E9822610-CA49-4ED8-9CBB-0268668B9539}" type="presOf" srcId="{54C6F2B6-297D-453D-B22F-B7C0D4844D7E}" destId="{B8CF42F7-6CEC-4C48-8C82-A3B861CBBBDD}" srcOrd="0" destOrd="0" presId="urn:microsoft.com/office/officeart/2005/8/layout/default"/>
    <dgm:cxn modelId="{1DDBF059-0CE4-4A45-8CC6-3DAD196EE5F8}" type="presOf" srcId="{9487C15E-18B8-45B8-8833-980977AE07F6}" destId="{1199702E-3DB8-428F-96E9-B0EA22EFE50B}" srcOrd="0" destOrd="0" presId="urn:microsoft.com/office/officeart/2005/8/layout/default"/>
    <dgm:cxn modelId="{E9B5A27A-05A5-4473-B2C7-A2BC9E234936}" srcId="{966052B5-A217-42F8-AA21-3CF511FF0F8C}" destId="{54C6F2B6-297D-453D-B22F-B7C0D4844D7E}" srcOrd="0" destOrd="0" parTransId="{F4FDDE02-04E3-4A5E-AF37-2784B8AE46D9}" sibTransId="{AA140288-E18E-4729-BA2E-6B73ACA5E08A}"/>
    <dgm:cxn modelId="{7649E18F-F0C0-4AFD-AD27-33CE49D6982E}" type="presOf" srcId="{966052B5-A217-42F8-AA21-3CF511FF0F8C}" destId="{EB239FD4-1F5D-422C-8168-31E17EFE1FDC}" srcOrd="0" destOrd="0" presId="urn:microsoft.com/office/officeart/2005/8/layout/default"/>
    <dgm:cxn modelId="{BC3BBD90-3CFE-4DDA-8A34-3830283031E1}" srcId="{966052B5-A217-42F8-AA21-3CF511FF0F8C}" destId="{9487C15E-18B8-45B8-8833-980977AE07F6}" srcOrd="2" destOrd="0" parTransId="{DFEA2E65-17C8-4C4F-BD6E-324B7E419F52}" sibTransId="{CFF767D7-193D-41FA-8E89-F596FE51F361}"/>
    <dgm:cxn modelId="{C08007D8-22A6-4F44-9C6A-E84CB69AF03B}" type="presOf" srcId="{17283C34-F3B5-4837-89E1-3841D4374EAC}" destId="{34CAF7EE-E64B-4A46-B85F-D03FEE79AEE8}" srcOrd="0" destOrd="0" presId="urn:microsoft.com/office/officeart/2005/8/layout/default"/>
    <dgm:cxn modelId="{3D6180DC-2CA2-4B06-B1F5-5AE6341E5E1F}" srcId="{966052B5-A217-42F8-AA21-3CF511FF0F8C}" destId="{17283C34-F3B5-4837-89E1-3841D4374EAC}" srcOrd="1" destOrd="0" parTransId="{1019D52C-498F-47FA-89AE-A75EEDAAC666}" sibTransId="{4C266719-49B8-48EF-9053-D992208AA5D5}"/>
    <dgm:cxn modelId="{DA61BE2C-F9F5-4E0F-A899-4EA87FA96206}" type="presParOf" srcId="{EB239FD4-1F5D-422C-8168-31E17EFE1FDC}" destId="{B8CF42F7-6CEC-4C48-8C82-A3B861CBBBDD}" srcOrd="0" destOrd="0" presId="urn:microsoft.com/office/officeart/2005/8/layout/default"/>
    <dgm:cxn modelId="{1727B64B-5F04-4755-B778-80B57C2CF665}" type="presParOf" srcId="{EB239FD4-1F5D-422C-8168-31E17EFE1FDC}" destId="{73A6C485-3CFA-48F5-AA05-49915F5C8488}" srcOrd="1" destOrd="0" presId="urn:microsoft.com/office/officeart/2005/8/layout/default"/>
    <dgm:cxn modelId="{BF2C1458-202F-4D32-9B6B-ECFA49918E3A}" type="presParOf" srcId="{EB239FD4-1F5D-422C-8168-31E17EFE1FDC}" destId="{34CAF7EE-E64B-4A46-B85F-D03FEE79AEE8}" srcOrd="2" destOrd="0" presId="urn:microsoft.com/office/officeart/2005/8/layout/default"/>
    <dgm:cxn modelId="{E17B80CD-0F57-4133-8FD8-E205AB72F0D6}" type="presParOf" srcId="{EB239FD4-1F5D-422C-8168-31E17EFE1FDC}" destId="{B812E18B-A492-4B31-BCAC-1EEA95EB15E1}" srcOrd="3" destOrd="0" presId="urn:microsoft.com/office/officeart/2005/8/layout/default"/>
    <dgm:cxn modelId="{A2CC7356-9AE0-41DC-9B82-80ABC8BB45C9}" type="presParOf" srcId="{EB239FD4-1F5D-422C-8168-31E17EFE1FDC}" destId="{1199702E-3DB8-428F-96E9-B0EA22EFE50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6052B5-A217-42F8-AA21-3CF511FF0F8C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BY"/>
        </a:p>
      </dgm:t>
    </dgm:pt>
    <dgm:pt modelId="{B5345602-F0FB-42FA-A7F3-25E4EB55EEF0}">
      <dgm:prSet custT="1"/>
      <dgm:spPr/>
      <dgm:t>
        <a:bodyPr anchor="t"/>
        <a:lstStyle/>
        <a:p>
          <a:pPr algn="ctr">
            <a:spcAft>
              <a:spcPts val="1800"/>
            </a:spcAft>
          </a:pPr>
          <a:r>
            <a:rPr lang="ru-RU" sz="2100" b="1" dirty="0">
              <a:latin typeface="Cambria" panose="02040503050406030204" pitchFamily="18" charset="0"/>
              <a:ea typeface="Cambria" panose="02040503050406030204" pitchFamily="18" charset="0"/>
            </a:rPr>
            <a:t>Полный запрет на хранение </a:t>
          </a:r>
          <a:br>
            <a:rPr lang="ru-RU" sz="2100" b="1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2100" b="1" dirty="0">
              <a:latin typeface="Cambria" panose="02040503050406030204" pitchFamily="18" charset="0"/>
              <a:ea typeface="Cambria" panose="02040503050406030204" pitchFamily="18" charset="0"/>
            </a:rPr>
            <a:t>и процессинг данных за пределами страны</a:t>
          </a:r>
          <a:r>
            <a:rPr lang="ru-RU" sz="2100" dirty="0">
              <a:latin typeface="Cambria" panose="02040503050406030204" pitchFamily="18" charset="0"/>
              <a:ea typeface="Cambria" panose="02040503050406030204" pitchFamily="18" charset="0"/>
            </a:rPr>
            <a:t> (</a:t>
          </a:r>
          <a:r>
            <a:rPr lang="en-US" sz="2100" dirty="0">
              <a:latin typeface="Cambria" panose="02040503050406030204" pitchFamily="18" charset="0"/>
              <a:ea typeface="Cambria" panose="02040503050406030204" pitchFamily="18" charset="0"/>
            </a:rPr>
            <a:t>Explicit local data storage and processing</a:t>
          </a:r>
          <a:r>
            <a:rPr lang="ru-RU" sz="2100" dirty="0">
              <a:latin typeface="Cambria" panose="02040503050406030204" pitchFamily="18" charset="0"/>
              <a:ea typeface="Cambria" panose="02040503050406030204" pitchFamily="18" charset="0"/>
            </a:rPr>
            <a:t>)</a:t>
          </a:r>
        </a:p>
        <a:p>
          <a:pPr algn="l">
            <a:spcAft>
              <a:spcPct val="35000"/>
            </a:spcAft>
          </a:pPr>
          <a:r>
            <a:rPr lang="ru-RU" sz="2000" dirty="0">
              <a:latin typeface="Cambria" panose="02040503050406030204" pitchFamily="18" charset="0"/>
              <a:ea typeface="Cambria" panose="02040503050406030204" pitchFamily="18" charset="0"/>
            </a:rPr>
            <a:t>Законодательство содержит категоричный запрет на трансграничную передачу данных.</a:t>
          </a:r>
          <a:endParaRPr lang="ru-BY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8D54484-6CA2-4A70-8EF9-BD353960EADC}" type="parTrans" cxnId="{1A120A80-143E-42C3-96EE-2E4629A30B49}">
      <dgm:prSet/>
      <dgm:spPr/>
      <dgm:t>
        <a:bodyPr/>
        <a:lstStyle/>
        <a:p>
          <a:endParaRPr lang="ru-BY"/>
        </a:p>
      </dgm:t>
    </dgm:pt>
    <dgm:pt modelId="{F96546C3-BCFC-4A46-8EA0-19E9FCE9B7A0}" type="sibTrans" cxnId="{1A120A80-143E-42C3-96EE-2E4629A30B49}">
      <dgm:prSet/>
      <dgm:spPr/>
      <dgm:t>
        <a:bodyPr/>
        <a:lstStyle/>
        <a:p>
          <a:endParaRPr lang="ru-BY"/>
        </a:p>
      </dgm:t>
    </dgm:pt>
    <dgm:pt modelId="{26D3D8A9-A2BF-448F-981F-18ADB554A4E9}">
      <dgm:prSet custT="1"/>
      <dgm:spPr/>
      <dgm:t>
        <a:bodyPr anchor="t"/>
        <a:lstStyle/>
        <a:p>
          <a:pPr algn="ctr">
            <a:spcBef>
              <a:spcPct val="0"/>
            </a:spcBef>
            <a:spcAft>
              <a:spcPts val="1800"/>
            </a:spcAft>
          </a:pPr>
          <a:r>
            <a:rPr lang="ru-RU" sz="2100" b="1" dirty="0">
              <a:latin typeface="Cambria" panose="02040503050406030204" pitchFamily="18" charset="0"/>
              <a:ea typeface="Cambria" panose="02040503050406030204" pitchFamily="18" charset="0"/>
            </a:rPr>
            <a:t>Дискриминационное локальное хранение и процессинг данных</a:t>
          </a:r>
          <a:r>
            <a:rPr lang="ru-RU" sz="2100" dirty="0">
              <a:latin typeface="Cambria" panose="02040503050406030204" pitchFamily="18" charset="0"/>
              <a:ea typeface="Cambria" panose="02040503050406030204" pitchFamily="18" charset="0"/>
            </a:rPr>
            <a:t> (</a:t>
          </a:r>
          <a:r>
            <a:rPr lang="ru-RU" sz="2100" dirty="0" err="1">
              <a:latin typeface="Cambria" panose="02040503050406030204" pitchFamily="18" charset="0"/>
              <a:ea typeface="Cambria" panose="02040503050406030204" pitchFamily="18" charset="0"/>
            </a:rPr>
            <a:t>Discriminatory</a:t>
          </a:r>
          <a:r>
            <a:rPr lang="ru-RU" sz="21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2100" dirty="0" err="1">
              <a:latin typeface="Cambria" panose="02040503050406030204" pitchFamily="18" charset="0"/>
              <a:ea typeface="Cambria" panose="02040503050406030204" pitchFamily="18" charset="0"/>
            </a:rPr>
            <a:t>local</a:t>
          </a:r>
          <a:r>
            <a:rPr lang="ru-RU" sz="21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2100" dirty="0" err="1">
              <a:latin typeface="Cambria" panose="02040503050406030204" pitchFamily="18" charset="0"/>
              <a:ea typeface="Cambria" panose="02040503050406030204" pitchFamily="18" charset="0"/>
            </a:rPr>
            <a:t>storage</a:t>
          </a:r>
          <a:r>
            <a:rPr lang="ru-RU" sz="21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2100" dirty="0" err="1">
              <a:latin typeface="Cambria" panose="02040503050406030204" pitchFamily="18" charset="0"/>
              <a:ea typeface="Cambria" panose="02040503050406030204" pitchFamily="18" charset="0"/>
            </a:rPr>
            <a:t>and</a:t>
          </a:r>
          <a:r>
            <a:rPr lang="ru-RU" sz="21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2100" dirty="0" err="1">
              <a:latin typeface="Cambria" panose="02040503050406030204" pitchFamily="18" charset="0"/>
              <a:ea typeface="Cambria" panose="02040503050406030204" pitchFamily="18" charset="0"/>
            </a:rPr>
            <a:t>data</a:t>
          </a:r>
          <a:r>
            <a:rPr lang="ru-RU" sz="21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2100" dirty="0" err="1">
              <a:latin typeface="Cambria" panose="02040503050406030204" pitchFamily="18" charset="0"/>
              <a:ea typeface="Cambria" panose="02040503050406030204" pitchFamily="18" charset="0"/>
            </a:rPr>
            <a:t>processing</a:t>
          </a:r>
          <a:r>
            <a:rPr lang="ru-RU" sz="2100" dirty="0">
              <a:latin typeface="Cambria" panose="02040503050406030204" pitchFamily="18" charset="0"/>
              <a:ea typeface="Cambria" panose="02040503050406030204" pitchFamily="18" charset="0"/>
            </a:rPr>
            <a:t>)</a:t>
          </a:r>
        </a:p>
        <a:p>
          <a:pPr algn="l">
            <a:spcBef>
              <a:spcPts val="1800"/>
            </a:spcBef>
            <a:spcAft>
              <a:spcPts val="0"/>
            </a:spcAft>
          </a:pPr>
          <a:r>
            <a:rPr lang="ru-RU" sz="2000" dirty="0">
              <a:latin typeface="Cambria" panose="02040503050406030204" pitchFamily="18" charset="0"/>
              <a:ea typeface="Cambria" panose="02040503050406030204" pitchFamily="18" charset="0"/>
            </a:rPr>
            <a:t>Государство применяет дискриминационные регулятивные меры (лицензирование, сертификацию и т.п.), что полностью исключает иностранные компании из процесса управления и обработки данных.</a:t>
          </a:r>
          <a:endParaRPr lang="ru-BY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26DE42B-5B23-4EAC-87F5-0551CA7F35A4}" type="parTrans" cxnId="{7876D985-431A-4398-87C7-C628759A57F0}">
      <dgm:prSet/>
      <dgm:spPr/>
      <dgm:t>
        <a:bodyPr/>
        <a:lstStyle/>
        <a:p>
          <a:endParaRPr lang="ru-BY"/>
        </a:p>
      </dgm:t>
    </dgm:pt>
    <dgm:pt modelId="{41F10E38-A50B-4827-A8EA-311AEA3B5DAD}" type="sibTrans" cxnId="{7876D985-431A-4398-87C7-C628759A57F0}">
      <dgm:prSet/>
      <dgm:spPr/>
      <dgm:t>
        <a:bodyPr/>
        <a:lstStyle/>
        <a:p>
          <a:endParaRPr lang="ru-BY"/>
        </a:p>
      </dgm:t>
    </dgm:pt>
    <dgm:pt modelId="{EB239FD4-1F5D-422C-8168-31E17EFE1FDC}" type="pres">
      <dgm:prSet presAssocID="{966052B5-A217-42F8-AA21-3CF511FF0F8C}" presName="diagram" presStyleCnt="0">
        <dgm:presLayoutVars>
          <dgm:dir/>
          <dgm:resizeHandles val="exact"/>
        </dgm:presLayoutVars>
      </dgm:prSet>
      <dgm:spPr/>
    </dgm:pt>
    <dgm:pt modelId="{13083799-358F-4570-8AFF-317B6EE5F416}" type="pres">
      <dgm:prSet presAssocID="{B5345602-F0FB-42FA-A7F3-25E4EB55EEF0}" presName="node" presStyleLbl="node1" presStyleIdx="0" presStyleCnt="2">
        <dgm:presLayoutVars>
          <dgm:bulletEnabled val="1"/>
        </dgm:presLayoutVars>
      </dgm:prSet>
      <dgm:spPr/>
    </dgm:pt>
    <dgm:pt modelId="{3DADF2E1-9155-4187-9F05-6675D7EC27D1}" type="pres">
      <dgm:prSet presAssocID="{F96546C3-BCFC-4A46-8EA0-19E9FCE9B7A0}" presName="sibTrans" presStyleCnt="0"/>
      <dgm:spPr/>
    </dgm:pt>
    <dgm:pt modelId="{6591C340-803C-4FB1-9E50-C5F000E1D7A3}" type="pres">
      <dgm:prSet presAssocID="{26D3D8A9-A2BF-448F-981F-18ADB554A4E9}" presName="node" presStyleLbl="node1" presStyleIdx="1" presStyleCnt="2">
        <dgm:presLayoutVars>
          <dgm:bulletEnabled val="1"/>
        </dgm:presLayoutVars>
      </dgm:prSet>
      <dgm:spPr/>
    </dgm:pt>
  </dgm:ptLst>
  <dgm:cxnLst>
    <dgm:cxn modelId="{2B7AD90D-BE53-49F5-8F00-402D5D41767A}" type="presOf" srcId="{26D3D8A9-A2BF-448F-981F-18ADB554A4E9}" destId="{6591C340-803C-4FB1-9E50-C5F000E1D7A3}" srcOrd="0" destOrd="0" presId="urn:microsoft.com/office/officeart/2005/8/layout/default"/>
    <dgm:cxn modelId="{1A120A80-143E-42C3-96EE-2E4629A30B49}" srcId="{966052B5-A217-42F8-AA21-3CF511FF0F8C}" destId="{B5345602-F0FB-42FA-A7F3-25E4EB55EEF0}" srcOrd="0" destOrd="0" parTransId="{08D54484-6CA2-4A70-8EF9-BD353960EADC}" sibTransId="{F96546C3-BCFC-4A46-8EA0-19E9FCE9B7A0}"/>
    <dgm:cxn modelId="{7876D985-431A-4398-87C7-C628759A57F0}" srcId="{966052B5-A217-42F8-AA21-3CF511FF0F8C}" destId="{26D3D8A9-A2BF-448F-981F-18ADB554A4E9}" srcOrd="1" destOrd="0" parTransId="{026DE42B-5B23-4EAC-87F5-0551CA7F35A4}" sibTransId="{41F10E38-A50B-4827-A8EA-311AEA3B5DAD}"/>
    <dgm:cxn modelId="{7649E18F-F0C0-4AFD-AD27-33CE49D6982E}" type="presOf" srcId="{966052B5-A217-42F8-AA21-3CF511FF0F8C}" destId="{EB239FD4-1F5D-422C-8168-31E17EFE1FDC}" srcOrd="0" destOrd="0" presId="urn:microsoft.com/office/officeart/2005/8/layout/default"/>
    <dgm:cxn modelId="{F9BD1ADA-99A0-4BCD-8F48-50CA078A5090}" type="presOf" srcId="{B5345602-F0FB-42FA-A7F3-25E4EB55EEF0}" destId="{13083799-358F-4570-8AFF-317B6EE5F416}" srcOrd="0" destOrd="0" presId="urn:microsoft.com/office/officeart/2005/8/layout/default"/>
    <dgm:cxn modelId="{F2C94068-6818-42BE-8D5F-664FCEE983CA}" type="presParOf" srcId="{EB239FD4-1F5D-422C-8168-31E17EFE1FDC}" destId="{13083799-358F-4570-8AFF-317B6EE5F416}" srcOrd="0" destOrd="0" presId="urn:microsoft.com/office/officeart/2005/8/layout/default"/>
    <dgm:cxn modelId="{6C4AD0B9-CC93-468C-BC6E-A4F17BCC8ABC}" type="presParOf" srcId="{EB239FD4-1F5D-422C-8168-31E17EFE1FDC}" destId="{3DADF2E1-9155-4187-9F05-6675D7EC27D1}" srcOrd="1" destOrd="0" presId="urn:microsoft.com/office/officeart/2005/8/layout/default"/>
    <dgm:cxn modelId="{706D4EBF-272A-4FAF-B657-61F31E6903D9}" type="presParOf" srcId="{EB239FD4-1F5D-422C-8168-31E17EFE1FDC}" destId="{6591C340-803C-4FB1-9E50-C5F000E1D7A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DC03C9-D1E4-46FB-A446-5CD8BC3D970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BY"/>
        </a:p>
      </dgm:t>
    </dgm:pt>
    <dgm:pt modelId="{57DBC700-C757-4B01-95BE-72FC611CAA3B}">
      <dgm:prSet phldrT="[Текст]"/>
      <dgm:spPr/>
      <dgm:t>
        <a:bodyPr/>
        <a:lstStyle/>
        <a:p>
          <a:r>
            <a:rPr lang="ru-RU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rPr>
            <a:t>Данные, которые государства наиболее часто локализуют</a:t>
          </a:r>
          <a:endParaRPr lang="ru-BY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AB58B8A-550E-496F-A61B-85CAC95B0BCA}" type="parTrans" cxnId="{0E4C242D-5181-4472-9E7B-25E89FE4B077}">
      <dgm:prSet/>
      <dgm:spPr/>
      <dgm:t>
        <a:bodyPr/>
        <a:lstStyle/>
        <a:p>
          <a:endParaRPr lang="ru-BY"/>
        </a:p>
      </dgm:t>
    </dgm:pt>
    <dgm:pt modelId="{5A737022-FE9F-4656-B6B8-7F6028B49628}" type="sibTrans" cxnId="{0E4C242D-5181-4472-9E7B-25E89FE4B077}">
      <dgm:prSet/>
      <dgm:spPr/>
      <dgm:t>
        <a:bodyPr/>
        <a:lstStyle/>
        <a:p>
          <a:endParaRPr lang="ru-BY"/>
        </a:p>
      </dgm:t>
    </dgm:pt>
    <dgm:pt modelId="{94A811D1-11D4-4110-86C1-585A333F2667}">
      <dgm:prSet phldrT="[Текст]"/>
      <dgm:spPr/>
      <dgm:t>
        <a:bodyPr/>
        <a:lstStyle/>
        <a:p>
          <a:r>
            <a:rPr lang="ru-RU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Данные, обрабатываемые в госсекторе (налоговые данные, госуслуги и т.п.)</a:t>
          </a:r>
          <a:endParaRPr lang="ru-BY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57088AE-0D11-4C0F-B6FC-7FB707FC02AE}" type="parTrans" cxnId="{E1992EB0-B380-4378-9887-FF8845F6C9FC}">
      <dgm:prSet/>
      <dgm:spPr/>
      <dgm:t>
        <a:bodyPr/>
        <a:lstStyle/>
        <a:p>
          <a:endParaRPr lang="ru-BY"/>
        </a:p>
      </dgm:t>
    </dgm:pt>
    <dgm:pt modelId="{AE851F85-2AA9-48DD-95A3-D8B3AD743193}" type="sibTrans" cxnId="{E1992EB0-B380-4378-9887-FF8845F6C9FC}">
      <dgm:prSet/>
      <dgm:spPr/>
      <dgm:t>
        <a:bodyPr/>
        <a:lstStyle/>
        <a:p>
          <a:endParaRPr lang="ru-BY"/>
        </a:p>
      </dgm:t>
    </dgm:pt>
    <dgm:pt modelId="{E35C7DF7-B26E-4077-9038-7F25B1B48C45}">
      <dgm:prSet/>
      <dgm:spPr/>
      <dgm:t>
        <a:bodyPr/>
        <a:lstStyle/>
        <a:p>
          <a:r>
            <a:rPr lang="ru-RU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Данные об электронных трансакциях (платежах), и</a:t>
          </a:r>
          <a:r>
            <a:rPr lang="be-BY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ная финансовая </a:t>
          </a:r>
          <a:r>
            <a:rPr lang="ru-RU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информация</a:t>
          </a:r>
          <a:endParaRPr lang="ru-BY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C18D4B8-60A7-4BBD-B4E8-14E29EF2F891}" type="parTrans" cxnId="{389C6DC8-094C-46B2-AA51-7B983C61A46B}">
      <dgm:prSet/>
      <dgm:spPr/>
      <dgm:t>
        <a:bodyPr/>
        <a:lstStyle/>
        <a:p>
          <a:endParaRPr lang="ru-BY"/>
        </a:p>
      </dgm:t>
    </dgm:pt>
    <dgm:pt modelId="{1E602A99-68B5-4A19-86AB-6EAA0DC447E5}" type="sibTrans" cxnId="{389C6DC8-094C-46B2-AA51-7B983C61A46B}">
      <dgm:prSet/>
      <dgm:spPr/>
      <dgm:t>
        <a:bodyPr/>
        <a:lstStyle/>
        <a:p>
          <a:endParaRPr lang="ru-BY"/>
        </a:p>
      </dgm:t>
    </dgm:pt>
    <dgm:pt modelId="{80760900-4ACC-4B0E-98AC-042817C30269}">
      <dgm:prSet/>
      <dgm:spPr/>
      <dgm:t>
        <a:bodyPr/>
        <a:lstStyle/>
        <a:p>
          <a:r>
            <a:rPr lang="ru-RU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Телекоммуникационные данные</a:t>
          </a:r>
          <a:endParaRPr lang="ru-BY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86DE871-4469-4D93-B265-941FCC2FE500}" type="parTrans" cxnId="{7755E800-A69E-4246-A776-F69CD64736CB}">
      <dgm:prSet/>
      <dgm:spPr/>
      <dgm:t>
        <a:bodyPr/>
        <a:lstStyle/>
        <a:p>
          <a:endParaRPr lang="ru-BY"/>
        </a:p>
      </dgm:t>
    </dgm:pt>
    <dgm:pt modelId="{09D6FB55-A0A5-43CF-8969-8524D5306291}" type="sibTrans" cxnId="{7755E800-A69E-4246-A776-F69CD64736CB}">
      <dgm:prSet/>
      <dgm:spPr/>
      <dgm:t>
        <a:bodyPr/>
        <a:lstStyle/>
        <a:p>
          <a:endParaRPr lang="ru-BY"/>
        </a:p>
      </dgm:t>
    </dgm:pt>
    <dgm:pt modelId="{6DCFE9C7-8046-471E-ACF9-D1D39F355EF9}">
      <dgm:prSet/>
      <dgm:spPr/>
      <dgm:t>
        <a:bodyPr/>
        <a:lstStyle/>
        <a:p>
          <a:r>
            <a:rPr lang="ru-RU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Медицинские данные</a:t>
          </a:r>
          <a:endParaRPr lang="ru-BY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99D6753-8925-4DD2-84C4-516EE5C32150}" type="parTrans" cxnId="{D94B905B-9BC9-41B4-BC67-5E98410A80DB}">
      <dgm:prSet/>
      <dgm:spPr/>
      <dgm:t>
        <a:bodyPr/>
        <a:lstStyle/>
        <a:p>
          <a:endParaRPr lang="ru-BY"/>
        </a:p>
      </dgm:t>
    </dgm:pt>
    <dgm:pt modelId="{E644950A-7177-47A4-908D-A30F380A477D}" type="sibTrans" cxnId="{D94B905B-9BC9-41B4-BC67-5E98410A80DB}">
      <dgm:prSet/>
      <dgm:spPr/>
      <dgm:t>
        <a:bodyPr/>
        <a:lstStyle/>
        <a:p>
          <a:endParaRPr lang="ru-BY"/>
        </a:p>
      </dgm:t>
    </dgm:pt>
    <dgm:pt modelId="{8928D7E8-DBA4-43DD-9455-EF3DE1B52096}">
      <dgm:prSet/>
      <dgm:spPr/>
      <dgm:t>
        <a:bodyPr/>
        <a:lstStyle/>
        <a:p>
          <a:r>
            <a:rPr lang="ru-RU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Данные, связанны с онлайновой игорной деятельностью </a:t>
          </a:r>
          <a:endParaRPr lang="ru-BY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B97DB1C-9EB0-40DA-8EC0-44F3F742342C}" type="parTrans" cxnId="{29FFE6CA-852C-49CA-AF71-7E0DC7A4B1BF}">
      <dgm:prSet/>
      <dgm:spPr/>
      <dgm:t>
        <a:bodyPr/>
        <a:lstStyle/>
        <a:p>
          <a:endParaRPr lang="ru-BY"/>
        </a:p>
      </dgm:t>
    </dgm:pt>
    <dgm:pt modelId="{3D382B95-EAF3-4D0E-83CB-7AA2FA8BF03D}" type="sibTrans" cxnId="{29FFE6CA-852C-49CA-AF71-7E0DC7A4B1BF}">
      <dgm:prSet/>
      <dgm:spPr/>
      <dgm:t>
        <a:bodyPr/>
        <a:lstStyle/>
        <a:p>
          <a:endParaRPr lang="ru-BY"/>
        </a:p>
      </dgm:t>
    </dgm:pt>
    <dgm:pt modelId="{F006C579-72D9-49A8-9EAA-A35EF69F3E3E}" type="pres">
      <dgm:prSet presAssocID="{51DC03C9-D1E4-46FB-A446-5CD8BC3D9706}" presName="vert0" presStyleCnt="0">
        <dgm:presLayoutVars>
          <dgm:dir/>
          <dgm:animOne val="branch"/>
          <dgm:animLvl val="lvl"/>
        </dgm:presLayoutVars>
      </dgm:prSet>
      <dgm:spPr/>
    </dgm:pt>
    <dgm:pt modelId="{F66D18C0-254F-4885-A450-4E684EEC0A73}" type="pres">
      <dgm:prSet presAssocID="{57DBC700-C757-4B01-95BE-72FC611CAA3B}" presName="thickLine" presStyleLbl="alignNode1" presStyleIdx="0" presStyleCnt="1" custLinFactNeighborX="-2358" custLinFactNeighborY="-12269"/>
      <dgm:spPr/>
    </dgm:pt>
    <dgm:pt modelId="{5939134B-2B47-458F-8343-B4E420893907}" type="pres">
      <dgm:prSet presAssocID="{57DBC700-C757-4B01-95BE-72FC611CAA3B}" presName="horz1" presStyleCnt="0"/>
      <dgm:spPr/>
    </dgm:pt>
    <dgm:pt modelId="{5FC299E4-1BEF-41F9-A6D0-029613CC3A3F}" type="pres">
      <dgm:prSet presAssocID="{57DBC700-C757-4B01-95BE-72FC611CAA3B}" presName="tx1" presStyleLbl="revTx" presStyleIdx="0" presStyleCnt="6"/>
      <dgm:spPr/>
    </dgm:pt>
    <dgm:pt modelId="{7B4CE06F-1CDC-424C-9FD9-DA3B2FEC0A7D}" type="pres">
      <dgm:prSet presAssocID="{57DBC700-C757-4B01-95BE-72FC611CAA3B}" presName="vert1" presStyleCnt="0"/>
      <dgm:spPr/>
    </dgm:pt>
    <dgm:pt modelId="{CA55E4EA-1B56-4355-91F6-B88686CB99C7}" type="pres">
      <dgm:prSet presAssocID="{94A811D1-11D4-4110-86C1-585A333F2667}" presName="vertSpace2a" presStyleCnt="0"/>
      <dgm:spPr/>
    </dgm:pt>
    <dgm:pt modelId="{E1EC4B29-A224-4413-A2BF-E868F516DC6B}" type="pres">
      <dgm:prSet presAssocID="{94A811D1-11D4-4110-86C1-585A333F2667}" presName="horz2" presStyleCnt="0"/>
      <dgm:spPr/>
    </dgm:pt>
    <dgm:pt modelId="{5D7F462E-E813-45AD-98AE-AC60DC88BEB8}" type="pres">
      <dgm:prSet presAssocID="{94A811D1-11D4-4110-86C1-585A333F2667}" presName="horzSpace2" presStyleCnt="0"/>
      <dgm:spPr/>
    </dgm:pt>
    <dgm:pt modelId="{1491C09F-64ED-42E7-ADF3-14E866EE1FB1}" type="pres">
      <dgm:prSet presAssocID="{94A811D1-11D4-4110-86C1-585A333F2667}" presName="tx2" presStyleLbl="revTx" presStyleIdx="1" presStyleCnt="6"/>
      <dgm:spPr/>
    </dgm:pt>
    <dgm:pt modelId="{220DF6E1-9978-4FCB-AA63-A1558A76FC42}" type="pres">
      <dgm:prSet presAssocID="{94A811D1-11D4-4110-86C1-585A333F2667}" presName="vert2" presStyleCnt="0"/>
      <dgm:spPr/>
    </dgm:pt>
    <dgm:pt modelId="{AE3989BE-FE04-46DB-8FEB-B4E2F38166D6}" type="pres">
      <dgm:prSet presAssocID="{94A811D1-11D4-4110-86C1-585A333F2667}" presName="thinLine2b" presStyleLbl="callout" presStyleIdx="0" presStyleCnt="5"/>
      <dgm:spPr/>
    </dgm:pt>
    <dgm:pt modelId="{C205DC6B-89C5-4472-A75D-493E13E33BF6}" type="pres">
      <dgm:prSet presAssocID="{94A811D1-11D4-4110-86C1-585A333F2667}" presName="vertSpace2b" presStyleCnt="0"/>
      <dgm:spPr/>
    </dgm:pt>
    <dgm:pt modelId="{004FD7B2-8451-42BC-AA75-0D4DFDE86DBF}" type="pres">
      <dgm:prSet presAssocID="{E35C7DF7-B26E-4077-9038-7F25B1B48C45}" presName="horz2" presStyleCnt="0"/>
      <dgm:spPr/>
    </dgm:pt>
    <dgm:pt modelId="{106ADBF1-62C9-4496-9019-6328E99ADCDC}" type="pres">
      <dgm:prSet presAssocID="{E35C7DF7-B26E-4077-9038-7F25B1B48C45}" presName="horzSpace2" presStyleCnt="0"/>
      <dgm:spPr/>
    </dgm:pt>
    <dgm:pt modelId="{95B26C24-C76F-4F68-BF03-E8E99946FB3B}" type="pres">
      <dgm:prSet presAssocID="{E35C7DF7-B26E-4077-9038-7F25B1B48C45}" presName="tx2" presStyleLbl="revTx" presStyleIdx="2" presStyleCnt="6"/>
      <dgm:spPr/>
    </dgm:pt>
    <dgm:pt modelId="{32DEF7CB-7802-412C-A3E9-83E6B282E299}" type="pres">
      <dgm:prSet presAssocID="{E35C7DF7-B26E-4077-9038-7F25B1B48C45}" presName="vert2" presStyleCnt="0"/>
      <dgm:spPr/>
    </dgm:pt>
    <dgm:pt modelId="{EFC854C5-E07E-42A5-AC91-B25BAFE0649B}" type="pres">
      <dgm:prSet presAssocID="{E35C7DF7-B26E-4077-9038-7F25B1B48C45}" presName="thinLine2b" presStyleLbl="callout" presStyleIdx="1" presStyleCnt="5"/>
      <dgm:spPr/>
    </dgm:pt>
    <dgm:pt modelId="{802AA76A-4F8B-4715-BA46-8B694C537B46}" type="pres">
      <dgm:prSet presAssocID="{E35C7DF7-B26E-4077-9038-7F25B1B48C45}" presName="vertSpace2b" presStyleCnt="0"/>
      <dgm:spPr/>
    </dgm:pt>
    <dgm:pt modelId="{44AB7798-9673-4519-BD09-D8DD8E06F56B}" type="pres">
      <dgm:prSet presAssocID="{80760900-4ACC-4B0E-98AC-042817C30269}" presName="horz2" presStyleCnt="0"/>
      <dgm:spPr/>
    </dgm:pt>
    <dgm:pt modelId="{1F3B517B-63F4-440F-BED2-7201073F817F}" type="pres">
      <dgm:prSet presAssocID="{80760900-4ACC-4B0E-98AC-042817C30269}" presName="horzSpace2" presStyleCnt="0"/>
      <dgm:spPr/>
    </dgm:pt>
    <dgm:pt modelId="{AAAF96D5-FAFC-4EB0-A369-88AD8035E7F1}" type="pres">
      <dgm:prSet presAssocID="{80760900-4ACC-4B0E-98AC-042817C30269}" presName="tx2" presStyleLbl="revTx" presStyleIdx="3" presStyleCnt="6"/>
      <dgm:spPr/>
    </dgm:pt>
    <dgm:pt modelId="{B1C79551-87E8-4FB6-8ADB-970A2E558174}" type="pres">
      <dgm:prSet presAssocID="{80760900-4ACC-4B0E-98AC-042817C30269}" presName="vert2" presStyleCnt="0"/>
      <dgm:spPr/>
    </dgm:pt>
    <dgm:pt modelId="{12ED01D6-F7E5-4D9A-B41E-03073DE730EC}" type="pres">
      <dgm:prSet presAssocID="{80760900-4ACC-4B0E-98AC-042817C30269}" presName="thinLine2b" presStyleLbl="callout" presStyleIdx="2" presStyleCnt="5"/>
      <dgm:spPr/>
    </dgm:pt>
    <dgm:pt modelId="{546FDA2D-137C-49EE-938C-3308114C90FE}" type="pres">
      <dgm:prSet presAssocID="{80760900-4ACC-4B0E-98AC-042817C30269}" presName="vertSpace2b" presStyleCnt="0"/>
      <dgm:spPr/>
    </dgm:pt>
    <dgm:pt modelId="{5BE67B77-306F-440F-80AF-C99E52BE506B}" type="pres">
      <dgm:prSet presAssocID="{6DCFE9C7-8046-471E-ACF9-D1D39F355EF9}" presName="horz2" presStyleCnt="0"/>
      <dgm:spPr/>
    </dgm:pt>
    <dgm:pt modelId="{E66E5F40-3E94-4558-96E3-5BB13AB0C7AE}" type="pres">
      <dgm:prSet presAssocID="{6DCFE9C7-8046-471E-ACF9-D1D39F355EF9}" presName="horzSpace2" presStyleCnt="0"/>
      <dgm:spPr/>
    </dgm:pt>
    <dgm:pt modelId="{134B4E51-6539-4979-B804-5D8423D45261}" type="pres">
      <dgm:prSet presAssocID="{6DCFE9C7-8046-471E-ACF9-D1D39F355EF9}" presName="tx2" presStyleLbl="revTx" presStyleIdx="4" presStyleCnt="6"/>
      <dgm:spPr/>
    </dgm:pt>
    <dgm:pt modelId="{7CD573ED-2B3A-4C10-8E80-B1696CE8EE88}" type="pres">
      <dgm:prSet presAssocID="{6DCFE9C7-8046-471E-ACF9-D1D39F355EF9}" presName="vert2" presStyleCnt="0"/>
      <dgm:spPr/>
    </dgm:pt>
    <dgm:pt modelId="{60AF8D41-7D2D-4372-9191-99314E506AFB}" type="pres">
      <dgm:prSet presAssocID="{6DCFE9C7-8046-471E-ACF9-D1D39F355EF9}" presName="thinLine2b" presStyleLbl="callout" presStyleIdx="3" presStyleCnt="5"/>
      <dgm:spPr/>
    </dgm:pt>
    <dgm:pt modelId="{416E6AC7-449C-478C-A732-234A3BF8F2C8}" type="pres">
      <dgm:prSet presAssocID="{6DCFE9C7-8046-471E-ACF9-D1D39F355EF9}" presName="vertSpace2b" presStyleCnt="0"/>
      <dgm:spPr/>
    </dgm:pt>
    <dgm:pt modelId="{4988D0D7-C4D8-4DE5-9F42-E4A34554DB36}" type="pres">
      <dgm:prSet presAssocID="{8928D7E8-DBA4-43DD-9455-EF3DE1B52096}" presName="horz2" presStyleCnt="0"/>
      <dgm:spPr/>
    </dgm:pt>
    <dgm:pt modelId="{9F2E3EB2-08A8-4894-BFB6-BE50FD1A0B64}" type="pres">
      <dgm:prSet presAssocID="{8928D7E8-DBA4-43DD-9455-EF3DE1B52096}" presName="horzSpace2" presStyleCnt="0"/>
      <dgm:spPr/>
    </dgm:pt>
    <dgm:pt modelId="{CDB04462-682E-49AC-B8D7-965504896D71}" type="pres">
      <dgm:prSet presAssocID="{8928D7E8-DBA4-43DD-9455-EF3DE1B52096}" presName="tx2" presStyleLbl="revTx" presStyleIdx="5" presStyleCnt="6"/>
      <dgm:spPr/>
    </dgm:pt>
    <dgm:pt modelId="{797FE0DF-05B6-4F7B-AFEE-D4E5FB900CEE}" type="pres">
      <dgm:prSet presAssocID="{8928D7E8-DBA4-43DD-9455-EF3DE1B52096}" presName="vert2" presStyleCnt="0"/>
      <dgm:spPr/>
    </dgm:pt>
    <dgm:pt modelId="{4B028957-E559-47CC-A070-2A4768B33E2C}" type="pres">
      <dgm:prSet presAssocID="{8928D7E8-DBA4-43DD-9455-EF3DE1B52096}" presName="thinLine2b" presStyleLbl="callout" presStyleIdx="4" presStyleCnt="5"/>
      <dgm:spPr/>
    </dgm:pt>
    <dgm:pt modelId="{F5D2B03A-825C-4F61-A5CE-66C20BE920C2}" type="pres">
      <dgm:prSet presAssocID="{8928D7E8-DBA4-43DD-9455-EF3DE1B52096}" presName="vertSpace2b" presStyleCnt="0"/>
      <dgm:spPr/>
    </dgm:pt>
  </dgm:ptLst>
  <dgm:cxnLst>
    <dgm:cxn modelId="{7755E800-A69E-4246-A776-F69CD64736CB}" srcId="{57DBC700-C757-4B01-95BE-72FC611CAA3B}" destId="{80760900-4ACC-4B0E-98AC-042817C30269}" srcOrd="2" destOrd="0" parTransId="{986DE871-4469-4D93-B265-941FCC2FE500}" sibTransId="{09D6FB55-A0A5-43CF-8969-8524D5306291}"/>
    <dgm:cxn modelId="{0E4C242D-5181-4472-9E7B-25E89FE4B077}" srcId="{51DC03C9-D1E4-46FB-A446-5CD8BC3D9706}" destId="{57DBC700-C757-4B01-95BE-72FC611CAA3B}" srcOrd="0" destOrd="0" parTransId="{3AB58B8A-550E-496F-A61B-85CAC95B0BCA}" sibTransId="{5A737022-FE9F-4656-B6B8-7F6028B49628}"/>
    <dgm:cxn modelId="{D94B905B-9BC9-41B4-BC67-5E98410A80DB}" srcId="{57DBC700-C757-4B01-95BE-72FC611CAA3B}" destId="{6DCFE9C7-8046-471E-ACF9-D1D39F355EF9}" srcOrd="3" destOrd="0" parTransId="{E99D6753-8925-4DD2-84C4-516EE5C32150}" sibTransId="{E644950A-7177-47A4-908D-A30F380A477D}"/>
    <dgm:cxn modelId="{E3E0765C-99C3-43BF-A1AE-11F6BF79E3C1}" type="presOf" srcId="{8928D7E8-DBA4-43DD-9455-EF3DE1B52096}" destId="{CDB04462-682E-49AC-B8D7-965504896D71}" srcOrd="0" destOrd="0" presId="urn:microsoft.com/office/officeart/2008/layout/LinedList"/>
    <dgm:cxn modelId="{1122E965-AFDB-428A-8890-AB6884EC98D4}" type="presOf" srcId="{94A811D1-11D4-4110-86C1-585A333F2667}" destId="{1491C09F-64ED-42E7-ADF3-14E866EE1FB1}" srcOrd="0" destOrd="0" presId="urn:microsoft.com/office/officeart/2008/layout/LinedList"/>
    <dgm:cxn modelId="{E1992EB0-B380-4378-9887-FF8845F6C9FC}" srcId="{57DBC700-C757-4B01-95BE-72FC611CAA3B}" destId="{94A811D1-11D4-4110-86C1-585A333F2667}" srcOrd="0" destOrd="0" parTransId="{857088AE-0D11-4C0F-B6FC-7FB707FC02AE}" sibTransId="{AE851F85-2AA9-48DD-95A3-D8B3AD743193}"/>
    <dgm:cxn modelId="{7512D6BE-0FCD-4F99-9C73-7FFA913FAF09}" type="presOf" srcId="{E35C7DF7-B26E-4077-9038-7F25B1B48C45}" destId="{95B26C24-C76F-4F68-BF03-E8E99946FB3B}" srcOrd="0" destOrd="0" presId="urn:microsoft.com/office/officeart/2008/layout/LinedList"/>
    <dgm:cxn modelId="{389C6DC8-094C-46B2-AA51-7B983C61A46B}" srcId="{57DBC700-C757-4B01-95BE-72FC611CAA3B}" destId="{E35C7DF7-B26E-4077-9038-7F25B1B48C45}" srcOrd="1" destOrd="0" parTransId="{DC18D4B8-60A7-4BBD-B4E8-14E29EF2F891}" sibTransId="{1E602A99-68B5-4A19-86AB-6EAA0DC447E5}"/>
    <dgm:cxn modelId="{29FFE6CA-852C-49CA-AF71-7E0DC7A4B1BF}" srcId="{57DBC700-C757-4B01-95BE-72FC611CAA3B}" destId="{8928D7E8-DBA4-43DD-9455-EF3DE1B52096}" srcOrd="4" destOrd="0" parTransId="{4B97DB1C-9EB0-40DA-8EC0-44F3F742342C}" sibTransId="{3D382B95-EAF3-4D0E-83CB-7AA2FA8BF03D}"/>
    <dgm:cxn modelId="{1BA161CC-F47C-4D7E-ACE6-6FADA9EBE7C2}" type="presOf" srcId="{57DBC700-C757-4B01-95BE-72FC611CAA3B}" destId="{5FC299E4-1BEF-41F9-A6D0-029613CC3A3F}" srcOrd="0" destOrd="0" presId="urn:microsoft.com/office/officeart/2008/layout/LinedList"/>
    <dgm:cxn modelId="{B4F921D7-7F60-4098-8BB8-A42CB7FB92C6}" type="presOf" srcId="{80760900-4ACC-4B0E-98AC-042817C30269}" destId="{AAAF96D5-FAFC-4EB0-A369-88AD8035E7F1}" srcOrd="0" destOrd="0" presId="urn:microsoft.com/office/officeart/2008/layout/LinedList"/>
    <dgm:cxn modelId="{0248DFD9-1A7E-40A3-9053-40721011567C}" type="presOf" srcId="{6DCFE9C7-8046-471E-ACF9-D1D39F355EF9}" destId="{134B4E51-6539-4979-B804-5D8423D45261}" srcOrd="0" destOrd="0" presId="urn:microsoft.com/office/officeart/2008/layout/LinedList"/>
    <dgm:cxn modelId="{AF282CFB-AA64-42FB-BF7E-DA7FFE379E82}" type="presOf" srcId="{51DC03C9-D1E4-46FB-A446-5CD8BC3D9706}" destId="{F006C579-72D9-49A8-9EAA-A35EF69F3E3E}" srcOrd="0" destOrd="0" presId="urn:microsoft.com/office/officeart/2008/layout/LinedList"/>
    <dgm:cxn modelId="{F422C3D3-93E4-4351-998E-9612266B3C8B}" type="presParOf" srcId="{F006C579-72D9-49A8-9EAA-A35EF69F3E3E}" destId="{F66D18C0-254F-4885-A450-4E684EEC0A73}" srcOrd="0" destOrd="0" presId="urn:microsoft.com/office/officeart/2008/layout/LinedList"/>
    <dgm:cxn modelId="{5B7D0D0E-EDED-4B2B-B661-D26906B9DBCB}" type="presParOf" srcId="{F006C579-72D9-49A8-9EAA-A35EF69F3E3E}" destId="{5939134B-2B47-458F-8343-B4E420893907}" srcOrd="1" destOrd="0" presId="urn:microsoft.com/office/officeart/2008/layout/LinedList"/>
    <dgm:cxn modelId="{7E68881E-D905-4189-A947-A9D915552992}" type="presParOf" srcId="{5939134B-2B47-458F-8343-B4E420893907}" destId="{5FC299E4-1BEF-41F9-A6D0-029613CC3A3F}" srcOrd="0" destOrd="0" presId="urn:microsoft.com/office/officeart/2008/layout/LinedList"/>
    <dgm:cxn modelId="{D1BF0E11-8969-44B2-B0A8-3B39583005BE}" type="presParOf" srcId="{5939134B-2B47-458F-8343-B4E420893907}" destId="{7B4CE06F-1CDC-424C-9FD9-DA3B2FEC0A7D}" srcOrd="1" destOrd="0" presId="urn:microsoft.com/office/officeart/2008/layout/LinedList"/>
    <dgm:cxn modelId="{DE747B2A-C26F-4EED-A4AE-0AE0EB6F20D5}" type="presParOf" srcId="{7B4CE06F-1CDC-424C-9FD9-DA3B2FEC0A7D}" destId="{CA55E4EA-1B56-4355-91F6-B88686CB99C7}" srcOrd="0" destOrd="0" presId="urn:microsoft.com/office/officeart/2008/layout/LinedList"/>
    <dgm:cxn modelId="{81C64A71-9E49-4A47-8435-E9159B652F00}" type="presParOf" srcId="{7B4CE06F-1CDC-424C-9FD9-DA3B2FEC0A7D}" destId="{E1EC4B29-A224-4413-A2BF-E868F516DC6B}" srcOrd="1" destOrd="0" presId="urn:microsoft.com/office/officeart/2008/layout/LinedList"/>
    <dgm:cxn modelId="{810ACE63-A8B3-4CB6-B5B8-8DC97A0D499A}" type="presParOf" srcId="{E1EC4B29-A224-4413-A2BF-E868F516DC6B}" destId="{5D7F462E-E813-45AD-98AE-AC60DC88BEB8}" srcOrd="0" destOrd="0" presId="urn:microsoft.com/office/officeart/2008/layout/LinedList"/>
    <dgm:cxn modelId="{E67645CE-25D9-415D-9DDB-7F3AF55A1B6A}" type="presParOf" srcId="{E1EC4B29-A224-4413-A2BF-E868F516DC6B}" destId="{1491C09F-64ED-42E7-ADF3-14E866EE1FB1}" srcOrd="1" destOrd="0" presId="urn:microsoft.com/office/officeart/2008/layout/LinedList"/>
    <dgm:cxn modelId="{78B47991-A763-4BD9-894A-07996C35C52D}" type="presParOf" srcId="{E1EC4B29-A224-4413-A2BF-E868F516DC6B}" destId="{220DF6E1-9978-4FCB-AA63-A1558A76FC42}" srcOrd="2" destOrd="0" presId="urn:microsoft.com/office/officeart/2008/layout/LinedList"/>
    <dgm:cxn modelId="{41D6D554-20F2-4525-944A-0189C7F05543}" type="presParOf" srcId="{7B4CE06F-1CDC-424C-9FD9-DA3B2FEC0A7D}" destId="{AE3989BE-FE04-46DB-8FEB-B4E2F38166D6}" srcOrd="2" destOrd="0" presId="urn:microsoft.com/office/officeart/2008/layout/LinedList"/>
    <dgm:cxn modelId="{93F889E7-C84B-4410-9E7F-FD64CBF80C82}" type="presParOf" srcId="{7B4CE06F-1CDC-424C-9FD9-DA3B2FEC0A7D}" destId="{C205DC6B-89C5-4472-A75D-493E13E33BF6}" srcOrd="3" destOrd="0" presId="urn:microsoft.com/office/officeart/2008/layout/LinedList"/>
    <dgm:cxn modelId="{61837E19-1081-4F33-A904-3881B85741C4}" type="presParOf" srcId="{7B4CE06F-1CDC-424C-9FD9-DA3B2FEC0A7D}" destId="{004FD7B2-8451-42BC-AA75-0D4DFDE86DBF}" srcOrd="4" destOrd="0" presId="urn:microsoft.com/office/officeart/2008/layout/LinedList"/>
    <dgm:cxn modelId="{50973D60-983C-4EA8-BE39-28C9F5AF5155}" type="presParOf" srcId="{004FD7B2-8451-42BC-AA75-0D4DFDE86DBF}" destId="{106ADBF1-62C9-4496-9019-6328E99ADCDC}" srcOrd="0" destOrd="0" presId="urn:microsoft.com/office/officeart/2008/layout/LinedList"/>
    <dgm:cxn modelId="{A8D0B099-D8FD-4EC8-9E49-0A8DA970B8B5}" type="presParOf" srcId="{004FD7B2-8451-42BC-AA75-0D4DFDE86DBF}" destId="{95B26C24-C76F-4F68-BF03-E8E99946FB3B}" srcOrd="1" destOrd="0" presId="urn:microsoft.com/office/officeart/2008/layout/LinedList"/>
    <dgm:cxn modelId="{5528A957-9037-4940-98F1-8CC61B9364EC}" type="presParOf" srcId="{004FD7B2-8451-42BC-AA75-0D4DFDE86DBF}" destId="{32DEF7CB-7802-412C-A3E9-83E6B282E299}" srcOrd="2" destOrd="0" presId="urn:microsoft.com/office/officeart/2008/layout/LinedList"/>
    <dgm:cxn modelId="{D411DE5F-3718-4136-9736-C53EE6CCEF1D}" type="presParOf" srcId="{7B4CE06F-1CDC-424C-9FD9-DA3B2FEC0A7D}" destId="{EFC854C5-E07E-42A5-AC91-B25BAFE0649B}" srcOrd="5" destOrd="0" presId="urn:microsoft.com/office/officeart/2008/layout/LinedList"/>
    <dgm:cxn modelId="{19282A30-D988-4D13-93DA-DCCA1C0E2888}" type="presParOf" srcId="{7B4CE06F-1CDC-424C-9FD9-DA3B2FEC0A7D}" destId="{802AA76A-4F8B-4715-BA46-8B694C537B46}" srcOrd="6" destOrd="0" presId="urn:microsoft.com/office/officeart/2008/layout/LinedList"/>
    <dgm:cxn modelId="{35CDDC08-1276-4D76-B1AD-4BA02AF67F86}" type="presParOf" srcId="{7B4CE06F-1CDC-424C-9FD9-DA3B2FEC0A7D}" destId="{44AB7798-9673-4519-BD09-D8DD8E06F56B}" srcOrd="7" destOrd="0" presId="urn:microsoft.com/office/officeart/2008/layout/LinedList"/>
    <dgm:cxn modelId="{D3D751F3-5F80-4CD0-AF33-20231600DAD1}" type="presParOf" srcId="{44AB7798-9673-4519-BD09-D8DD8E06F56B}" destId="{1F3B517B-63F4-440F-BED2-7201073F817F}" srcOrd="0" destOrd="0" presId="urn:microsoft.com/office/officeart/2008/layout/LinedList"/>
    <dgm:cxn modelId="{45A96190-938F-4057-9D3A-39C794D7E135}" type="presParOf" srcId="{44AB7798-9673-4519-BD09-D8DD8E06F56B}" destId="{AAAF96D5-FAFC-4EB0-A369-88AD8035E7F1}" srcOrd="1" destOrd="0" presId="urn:microsoft.com/office/officeart/2008/layout/LinedList"/>
    <dgm:cxn modelId="{25AB986D-3A44-4B4E-B523-78BCFE4CFEF9}" type="presParOf" srcId="{44AB7798-9673-4519-BD09-D8DD8E06F56B}" destId="{B1C79551-87E8-4FB6-8ADB-970A2E558174}" srcOrd="2" destOrd="0" presId="urn:microsoft.com/office/officeart/2008/layout/LinedList"/>
    <dgm:cxn modelId="{00D2ED30-2208-41A3-A3AC-BF950721D645}" type="presParOf" srcId="{7B4CE06F-1CDC-424C-9FD9-DA3B2FEC0A7D}" destId="{12ED01D6-F7E5-4D9A-B41E-03073DE730EC}" srcOrd="8" destOrd="0" presId="urn:microsoft.com/office/officeart/2008/layout/LinedList"/>
    <dgm:cxn modelId="{0BF0366D-1F52-4720-8E72-0462FDEC988F}" type="presParOf" srcId="{7B4CE06F-1CDC-424C-9FD9-DA3B2FEC0A7D}" destId="{546FDA2D-137C-49EE-938C-3308114C90FE}" srcOrd="9" destOrd="0" presId="urn:microsoft.com/office/officeart/2008/layout/LinedList"/>
    <dgm:cxn modelId="{2CA56E15-FC19-4127-B19B-8E51AC63DCAF}" type="presParOf" srcId="{7B4CE06F-1CDC-424C-9FD9-DA3B2FEC0A7D}" destId="{5BE67B77-306F-440F-80AF-C99E52BE506B}" srcOrd="10" destOrd="0" presId="urn:microsoft.com/office/officeart/2008/layout/LinedList"/>
    <dgm:cxn modelId="{969F9F78-6104-40B3-8801-BD71447221E0}" type="presParOf" srcId="{5BE67B77-306F-440F-80AF-C99E52BE506B}" destId="{E66E5F40-3E94-4558-96E3-5BB13AB0C7AE}" srcOrd="0" destOrd="0" presId="urn:microsoft.com/office/officeart/2008/layout/LinedList"/>
    <dgm:cxn modelId="{0578F946-9AEA-46A0-BD7D-07F913DD269B}" type="presParOf" srcId="{5BE67B77-306F-440F-80AF-C99E52BE506B}" destId="{134B4E51-6539-4979-B804-5D8423D45261}" srcOrd="1" destOrd="0" presId="urn:microsoft.com/office/officeart/2008/layout/LinedList"/>
    <dgm:cxn modelId="{C97AF379-B72F-4901-93B4-F43C2F458D14}" type="presParOf" srcId="{5BE67B77-306F-440F-80AF-C99E52BE506B}" destId="{7CD573ED-2B3A-4C10-8E80-B1696CE8EE88}" srcOrd="2" destOrd="0" presId="urn:microsoft.com/office/officeart/2008/layout/LinedList"/>
    <dgm:cxn modelId="{EFB2643D-8425-4D00-A649-F9F18E0129E2}" type="presParOf" srcId="{7B4CE06F-1CDC-424C-9FD9-DA3B2FEC0A7D}" destId="{60AF8D41-7D2D-4372-9191-99314E506AFB}" srcOrd="11" destOrd="0" presId="urn:microsoft.com/office/officeart/2008/layout/LinedList"/>
    <dgm:cxn modelId="{33632DF6-A981-44DD-AD1E-0D0C118957ED}" type="presParOf" srcId="{7B4CE06F-1CDC-424C-9FD9-DA3B2FEC0A7D}" destId="{416E6AC7-449C-478C-A732-234A3BF8F2C8}" srcOrd="12" destOrd="0" presId="urn:microsoft.com/office/officeart/2008/layout/LinedList"/>
    <dgm:cxn modelId="{1A3CAC39-64FE-47E5-A655-C00D0C518429}" type="presParOf" srcId="{7B4CE06F-1CDC-424C-9FD9-DA3B2FEC0A7D}" destId="{4988D0D7-C4D8-4DE5-9F42-E4A34554DB36}" srcOrd="13" destOrd="0" presId="urn:microsoft.com/office/officeart/2008/layout/LinedList"/>
    <dgm:cxn modelId="{C2F306D9-9FEC-4C0C-BE6A-AF217F62989F}" type="presParOf" srcId="{4988D0D7-C4D8-4DE5-9F42-E4A34554DB36}" destId="{9F2E3EB2-08A8-4894-BFB6-BE50FD1A0B64}" srcOrd="0" destOrd="0" presId="urn:microsoft.com/office/officeart/2008/layout/LinedList"/>
    <dgm:cxn modelId="{33AD7DE2-243B-4FA1-AFBF-8509CC6B60DF}" type="presParOf" srcId="{4988D0D7-C4D8-4DE5-9F42-E4A34554DB36}" destId="{CDB04462-682E-49AC-B8D7-965504896D71}" srcOrd="1" destOrd="0" presId="urn:microsoft.com/office/officeart/2008/layout/LinedList"/>
    <dgm:cxn modelId="{672B5A4B-BA27-4937-8D37-5A2B31C3BAAC}" type="presParOf" srcId="{4988D0D7-C4D8-4DE5-9F42-E4A34554DB36}" destId="{797FE0DF-05B6-4F7B-AFEE-D4E5FB900CEE}" srcOrd="2" destOrd="0" presId="urn:microsoft.com/office/officeart/2008/layout/LinedList"/>
    <dgm:cxn modelId="{E08DE236-D774-4274-8B18-A7F12BC2982A}" type="presParOf" srcId="{7B4CE06F-1CDC-424C-9FD9-DA3B2FEC0A7D}" destId="{4B028957-E559-47CC-A070-2A4768B33E2C}" srcOrd="14" destOrd="0" presId="urn:microsoft.com/office/officeart/2008/layout/LinedList"/>
    <dgm:cxn modelId="{4BFC06D1-9825-41C8-89F6-7DF1D1420F46}" type="presParOf" srcId="{7B4CE06F-1CDC-424C-9FD9-DA3B2FEC0A7D}" destId="{F5D2B03A-825C-4F61-A5CE-66C20BE920C2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E0B623-0172-4F89-A96B-4BBE1F1D85E1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</dgm:pt>
    <dgm:pt modelId="{EAAB78F6-6CA8-42D3-A309-3DD0BA0A3B99}">
      <dgm:prSet custT="1"/>
      <dgm:spPr/>
      <dgm:t>
        <a:bodyPr/>
        <a:lstStyle/>
        <a:p>
          <a:r>
            <a:rPr lang="ru-BY" sz="1050" b="1" dirty="0">
              <a:latin typeface="Cambria" panose="02040503050406030204" pitchFamily="18" charset="0"/>
              <a:ea typeface="Cambria" panose="02040503050406030204" pitchFamily="18" charset="0"/>
            </a:rPr>
            <a:t>Положение о порядке предварительной идентификации пользователей интернет-ресурса, сетевого издания, новостного агрегатора</a:t>
          </a:r>
          <a:endParaRPr lang="ru-BY" sz="105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9F539AB-3D50-4D0D-97BD-05A5127CD033}" type="parTrans" cxnId="{1CB4E412-5853-4ABC-B850-F08278D83305}">
      <dgm:prSet/>
      <dgm:spPr/>
      <dgm:t>
        <a:bodyPr/>
        <a:lstStyle/>
        <a:p>
          <a:endParaRPr lang="ru-BY"/>
        </a:p>
      </dgm:t>
    </dgm:pt>
    <dgm:pt modelId="{4A59BDF9-6A68-49E2-8B70-5517372D6C27}" type="sibTrans" cxnId="{1CB4E412-5853-4ABC-B850-F08278D83305}">
      <dgm:prSet/>
      <dgm:spPr/>
      <dgm:t>
        <a:bodyPr/>
        <a:lstStyle/>
        <a:p>
          <a:endParaRPr lang="ru-BY"/>
        </a:p>
      </dgm:t>
    </dgm:pt>
    <dgm:pt modelId="{E7A3338A-E0F6-416A-8E32-5CFDF3F81406}">
      <dgm:prSet custT="1"/>
      <dgm:spPr/>
      <dgm:t>
        <a:bodyPr/>
        <a:lstStyle/>
        <a:p>
          <a:r>
            <a:rPr lang="ru-BY" sz="1050" b="1" dirty="0">
              <a:latin typeface="Cambria" panose="02040503050406030204" pitchFamily="18" charset="0"/>
              <a:ea typeface="Cambria" panose="02040503050406030204" pitchFamily="18" charset="0"/>
            </a:rPr>
            <a:t>Положение об осуществлении деятельности в сфере игорного бизнеса на территории Республики Беларусь</a:t>
          </a:r>
          <a:endParaRPr lang="ru-BY" sz="105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454643A-2C4B-4A74-8EFF-B53E68255540}" type="parTrans" cxnId="{04780731-718E-4487-A055-EF0DCD472FAF}">
      <dgm:prSet/>
      <dgm:spPr/>
      <dgm:t>
        <a:bodyPr/>
        <a:lstStyle/>
        <a:p>
          <a:endParaRPr lang="ru-BY"/>
        </a:p>
      </dgm:t>
    </dgm:pt>
    <dgm:pt modelId="{0CB4FA1E-382A-48A8-AA43-E3BE3D697AB2}" type="sibTrans" cxnId="{04780731-718E-4487-A055-EF0DCD472FAF}">
      <dgm:prSet/>
      <dgm:spPr/>
      <dgm:t>
        <a:bodyPr/>
        <a:lstStyle/>
        <a:p>
          <a:endParaRPr lang="ru-BY"/>
        </a:p>
      </dgm:t>
    </dgm:pt>
    <dgm:pt modelId="{238BA128-E409-419D-AF37-3057F87E7015}">
      <dgm:prSet custT="1"/>
      <dgm:spPr/>
      <dgm:t>
        <a:bodyPr/>
        <a:lstStyle/>
        <a:p>
          <a:r>
            <a:rPr lang="ru-RU" sz="1050" b="1" dirty="0">
              <a:latin typeface="Cambria" panose="02040503050406030204" pitchFamily="18" charset="0"/>
              <a:ea typeface="Cambria" panose="02040503050406030204" pitchFamily="18" charset="0"/>
            </a:rPr>
            <a:t>Инструкция </a:t>
          </a:r>
          <a:r>
            <a:rPr lang="ru-BY" sz="1050" b="1" dirty="0">
              <a:latin typeface="Cambria" panose="02040503050406030204" pitchFamily="18" charset="0"/>
              <a:ea typeface="Cambria" panose="02040503050406030204" pitchFamily="18" charset="0"/>
            </a:rPr>
            <a:t>о порядке разработки, формирования, ведения, эксплуатации информационных систем, информационных ресурсов, баз (банков) данных и (или) реестров (регистров) </a:t>
          </a:r>
          <a:br>
            <a:rPr lang="ru-RU" sz="1050" b="1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BY" sz="1050" b="1" dirty="0">
              <a:latin typeface="Cambria" panose="02040503050406030204" pitchFamily="18" charset="0"/>
              <a:ea typeface="Cambria" panose="02040503050406030204" pitchFamily="18" charset="0"/>
            </a:rPr>
            <a:t>в здравоохранении, входящих в состав централизованной информационной системы здравоохранения, требованиях к ним, порядке их взаимодействия с централизованной информационной системой здравоохранения</a:t>
          </a:r>
          <a:endParaRPr lang="ru-BY" sz="105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3303CE9-F0DB-4167-9D38-B0ECEE83F928}" type="parTrans" cxnId="{A752F6ED-6AAE-4108-B17D-8B2A84F3ADE4}">
      <dgm:prSet/>
      <dgm:spPr/>
      <dgm:t>
        <a:bodyPr/>
        <a:lstStyle/>
        <a:p>
          <a:endParaRPr lang="ru-BY"/>
        </a:p>
      </dgm:t>
    </dgm:pt>
    <dgm:pt modelId="{20187A06-3F1F-446F-A823-EAA9BBA398A7}" type="sibTrans" cxnId="{A752F6ED-6AAE-4108-B17D-8B2A84F3ADE4}">
      <dgm:prSet/>
      <dgm:spPr/>
      <dgm:t>
        <a:bodyPr/>
        <a:lstStyle/>
        <a:p>
          <a:endParaRPr lang="ru-BY"/>
        </a:p>
      </dgm:t>
    </dgm:pt>
    <dgm:pt modelId="{6EF6501F-D55E-42EB-B3EB-1791B68DB848}">
      <dgm:prSet custT="1"/>
      <dgm:spPr/>
      <dgm:t>
        <a:bodyPr/>
        <a:lstStyle/>
        <a:p>
          <a:r>
            <a:rPr lang="ru-BY" sz="1200" dirty="0">
              <a:latin typeface="Cambria" panose="02040503050406030204" pitchFamily="18" charset="0"/>
              <a:ea typeface="Cambria" panose="02040503050406030204" pitchFamily="18" charset="0"/>
            </a:rPr>
            <a:t>Владелец интернет-ресурса на время действия пользовательского соглашения, а также в течение года с даты его расторжения </a:t>
          </a:r>
          <a:r>
            <a:rPr lang="ru-BY" sz="1200" b="1" dirty="0">
              <a:latin typeface="Cambria" panose="02040503050406030204" pitchFamily="18" charset="0"/>
              <a:ea typeface="Cambria" panose="02040503050406030204" pitchFamily="18" charset="0"/>
            </a:rPr>
            <a:t>обеспечивает хранение на физически размещенных на территории Республики Беларусь серверах:</a:t>
          </a:r>
          <a:br>
            <a:rPr lang="ru-RU" sz="1200" b="1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BY" sz="1200" dirty="0">
              <a:latin typeface="Cambria" panose="02040503050406030204" pitchFamily="18" charset="0"/>
              <a:ea typeface="Cambria" panose="02040503050406030204" pitchFamily="18" charset="0"/>
            </a:rPr>
            <a:t>полученных при предварительной идентификации пользователя сведений, </a:t>
          </a:r>
          <a:r>
            <a:rPr lang="ru-RU" sz="1200" dirty="0">
              <a:latin typeface="Cambria" panose="02040503050406030204" pitchFamily="18" charset="0"/>
              <a:ea typeface="Cambria" panose="02040503050406030204" pitchFamily="18" charset="0"/>
            </a:rPr>
            <a:t>предусмотренных</a:t>
          </a:r>
          <a:r>
            <a:rPr lang="ru-BY" sz="1200" dirty="0">
              <a:latin typeface="Cambria" panose="02040503050406030204" pitchFamily="18" charset="0"/>
              <a:ea typeface="Cambria" panose="02040503050406030204" pitchFamily="18" charset="0"/>
            </a:rPr>
            <a:t> Закон</a:t>
          </a:r>
          <a:r>
            <a:rPr lang="ru-RU" sz="1200" dirty="0">
              <a:latin typeface="Cambria" panose="02040503050406030204" pitchFamily="18" charset="0"/>
              <a:ea typeface="Cambria" panose="02040503050406030204" pitchFamily="18" charset="0"/>
            </a:rPr>
            <a:t>ом</a:t>
          </a:r>
          <a:r>
            <a:rPr lang="ru-BY" sz="1200" dirty="0">
              <a:latin typeface="Cambria" panose="02040503050406030204" pitchFamily="18" charset="0"/>
              <a:ea typeface="Cambria" panose="02040503050406030204" pitchFamily="18" charset="0"/>
            </a:rPr>
            <a:t> Республики Беларусь </a:t>
          </a:r>
          <a:r>
            <a:rPr lang="ru-RU" sz="1200" dirty="0">
              <a:latin typeface="Cambria" panose="02040503050406030204" pitchFamily="18" charset="0"/>
              <a:ea typeface="Cambria" panose="02040503050406030204" pitchFamily="18" charset="0"/>
            </a:rPr>
            <a:t>«</a:t>
          </a:r>
          <a:r>
            <a:rPr lang="ru-BY" sz="1200" dirty="0">
              <a:latin typeface="Cambria" panose="02040503050406030204" pitchFamily="18" charset="0"/>
              <a:ea typeface="Cambria" panose="02040503050406030204" pitchFamily="18" charset="0"/>
            </a:rPr>
            <a:t>О средствах массовой информации</a:t>
          </a:r>
          <a:r>
            <a:rPr lang="ru-RU" sz="1200" dirty="0">
              <a:latin typeface="Cambria" panose="02040503050406030204" pitchFamily="18" charset="0"/>
              <a:ea typeface="Cambria" panose="02040503050406030204" pitchFamily="18" charset="0"/>
            </a:rPr>
            <a:t>»</a:t>
          </a:r>
          <a:r>
            <a:rPr lang="ru-BY" sz="1200" dirty="0">
              <a:latin typeface="Cambria" panose="02040503050406030204" pitchFamily="18" charset="0"/>
              <a:ea typeface="Cambria" panose="02040503050406030204" pitchFamily="18" charset="0"/>
            </a:rPr>
            <a:t>;</a:t>
          </a:r>
          <a:br>
            <a:rPr lang="ru-RU" sz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12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ru-BY" sz="1200" dirty="0">
              <a:latin typeface="Cambria" panose="02040503050406030204" pitchFamily="18" charset="0"/>
              <a:ea typeface="Cambria" panose="02040503050406030204" pitchFamily="18" charset="0"/>
            </a:rPr>
            <a:t>сведений о размещении и (или) изменении пользователем на интернет-ресурсе информационных сообщений и (или) материалов, дате и времени их размещения </a:t>
          </a:r>
          <a:br>
            <a:rPr lang="ru-RU" sz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BY" sz="1200" dirty="0">
              <a:latin typeface="Cambria" panose="02040503050406030204" pitchFamily="18" charset="0"/>
              <a:ea typeface="Cambria" panose="02040503050406030204" pitchFamily="18" charset="0"/>
            </a:rPr>
            <a:t>и (или) изменения;</a:t>
          </a:r>
          <a:br>
            <a:rPr lang="ru-RU" sz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12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ru-BY" sz="1200" dirty="0">
              <a:latin typeface="Cambria" panose="02040503050406030204" pitchFamily="18" charset="0"/>
              <a:ea typeface="Cambria" panose="02040503050406030204" pitchFamily="18" charset="0"/>
            </a:rPr>
            <a:t>сведений о сетевом (IP) адресе устройства пользователя, присвоенном при регистрации пользователя на интернет-ресурсе, внесении изменений в регистрационные данные пользователя;</a:t>
          </a:r>
          <a:br>
            <a:rPr lang="ru-RU" sz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12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ru-BY" sz="1200" dirty="0">
              <a:latin typeface="Cambria" panose="02040503050406030204" pitchFamily="18" charset="0"/>
              <a:ea typeface="Cambria" panose="02040503050406030204" pitchFamily="18" charset="0"/>
            </a:rPr>
            <a:t>иных сведений, полученных владельцем интернет-ресурса при идентификации пользователя.</a:t>
          </a:r>
        </a:p>
      </dgm:t>
    </dgm:pt>
    <dgm:pt modelId="{A33226A0-0A16-4CD4-9D70-2D9D510E485B}" type="parTrans" cxnId="{39A266DB-4CD8-4F04-A39F-C1841982C01E}">
      <dgm:prSet/>
      <dgm:spPr/>
      <dgm:t>
        <a:bodyPr/>
        <a:lstStyle/>
        <a:p>
          <a:endParaRPr lang="ru-BY"/>
        </a:p>
      </dgm:t>
    </dgm:pt>
    <dgm:pt modelId="{1F280990-0AA6-4B1B-92A7-E434BCC6F10A}" type="sibTrans" cxnId="{39A266DB-4CD8-4F04-A39F-C1841982C01E}">
      <dgm:prSet/>
      <dgm:spPr/>
      <dgm:t>
        <a:bodyPr/>
        <a:lstStyle/>
        <a:p>
          <a:endParaRPr lang="ru-BY"/>
        </a:p>
      </dgm:t>
    </dgm:pt>
    <dgm:pt modelId="{1A49FD9D-C627-4E7C-8C17-76E722639951}">
      <dgm:prSet custT="1"/>
      <dgm:spPr/>
      <dgm:t>
        <a:bodyPr/>
        <a:lstStyle/>
        <a:p>
          <a:r>
            <a:rPr lang="ru-BY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DejaVu Sans"/>
            </a:rPr>
            <a:t>Деятельность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 по содержанию виртуального игорного заведения с использованием иностранного сегмента глобальной компьютерной сети Интернет может осуществляться организатором азартных игр, осуществляющим деятельность по содержанию виртуального игорного заведения, </a:t>
          </a:r>
          <a:r>
            <a:rPr lang="ru-BY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при условии сбора, хранения </a:t>
          </a:r>
          <a:br>
            <a:rPr lang="ru-RU" sz="1200" b="1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BY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на серверах, физически размещенных на территории Республики Беларусь, информации:</a:t>
          </a:r>
          <a:br>
            <a:rPr lang="ru-RU" sz="1200" b="1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о логинах участников азартной игры, а также сведений, полученных в результате идентификации физического лица при его регистрации в качестве участника азартной игры организатором азартных игр;</a:t>
          </a:r>
          <a:b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об IP-адресе устройства, с которого участник азартной игры принимал участие в азартной игре, и действиях участника азартной игры.</a:t>
          </a:r>
        </a:p>
      </dgm:t>
    </dgm:pt>
    <dgm:pt modelId="{B4672A98-83B3-4F0A-8B10-0FE6CB0CDB1E}" type="parTrans" cxnId="{15F7CDBE-3AEE-4AE5-B982-E7FA12C60CBD}">
      <dgm:prSet/>
      <dgm:spPr/>
      <dgm:t>
        <a:bodyPr/>
        <a:lstStyle/>
        <a:p>
          <a:endParaRPr lang="ru-BY"/>
        </a:p>
      </dgm:t>
    </dgm:pt>
    <dgm:pt modelId="{60FC34BC-DD11-43C0-BACC-34936998A2B5}" type="sibTrans" cxnId="{15F7CDBE-3AEE-4AE5-B982-E7FA12C60CBD}">
      <dgm:prSet/>
      <dgm:spPr/>
      <dgm:t>
        <a:bodyPr/>
        <a:lstStyle/>
        <a:p>
          <a:endParaRPr lang="ru-BY"/>
        </a:p>
      </dgm:t>
    </dgm:pt>
    <dgm:pt modelId="{35E42690-D2A5-427C-9BA6-86FBC5C99B86}">
      <dgm:prSet custT="1"/>
      <dgm:spPr/>
      <dgm:t>
        <a:bodyPr/>
        <a:lstStyle/>
        <a:p>
          <a:pPr>
            <a:tabLst>
              <a:tab pos="358775" algn="l"/>
            </a:tabLst>
          </a:pP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И</a:t>
          </a:r>
          <a:r>
            <a:rPr lang="ru-BY" sz="12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DejaVu Sans"/>
            </a:rPr>
            <a:t>нформационны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е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 систем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ы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ru-BY" sz="1200" kern="1200" dirty="0" err="1">
              <a:latin typeface="Cambria" panose="02040503050406030204" pitchFamily="18" charset="0"/>
              <a:ea typeface="Cambria" panose="02040503050406030204" pitchFamily="18" charset="0"/>
            </a:rPr>
            <a:t>информационны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е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 ресурс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ы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, баз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ы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 (банк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и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) данных и (или) реестр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ы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 (регистр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ы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) в здравоохранении, </a:t>
          </a:r>
          <a:r>
            <a:rPr lang="ru-BY" sz="1200" kern="1200" dirty="0" err="1">
              <a:latin typeface="Cambria" panose="02040503050406030204" pitchFamily="18" charset="0"/>
              <a:ea typeface="Cambria" panose="02040503050406030204" pitchFamily="18" charset="0"/>
            </a:rPr>
            <a:t>входящи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е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 в состав централизованной информационной системы здравоохранения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ru-RU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должны </a:t>
          </a:r>
          <a:r>
            <a:rPr lang="ru-BY" sz="12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располага</a:t>
          </a:r>
          <a:r>
            <a:rPr lang="ru-RU" sz="12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ться</a:t>
          </a:r>
          <a:r>
            <a:rPr lang="ru-RU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BY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на серверах, расположенных на территории Республики Беларусь</a:t>
          </a:r>
          <a:r>
            <a:rPr lang="ru-RU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endParaRPr lang="ru-BY" sz="1200" kern="12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42C2B8F-A7A1-41FB-AD2D-0739B43DA557}" type="parTrans" cxnId="{C6C59A3F-6002-46E4-B940-CD39A03FA72D}">
      <dgm:prSet/>
      <dgm:spPr/>
      <dgm:t>
        <a:bodyPr/>
        <a:lstStyle/>
        <a:p>
          <a:endParaRPr lang="ru-BY"/>
        </a:p>
      </dgm:t>
    </dgm:pt>
    <dgm:pt modelId="{42740684-15A3-4035-B39B-474730542E5C}" type="sibTrans" cxnId="{C6C59A3F-6002-46E4-B940-CD39A03FA72D}">
      <dgm:prSet/>
      <dgm:spPr/>
      <dgm:t>
        <a:bodyPr/>
        <a:lstStyle/>
        <a:p>
          <a:endParaRPr lang="ru-BY"/>
        </a:p>
      </dgm:t>
    </dgm:pt>
    <dgm:pt modelId="{D9F1C5CC-50F8-4885-8EE6-CA65E50D5CD8}" type="pres">
      <dgm:prSet presAssocID="{50E0B623-0172-4F89-A96B-4BBE1F1D85E1}" presName="linear" presStyleCnt="0">
        <dgm:presLayoutVars>
          <dgm:animLvl val="lvl"/>
          <dgm:resizeHandles val="exact"/>
        </dgm:presLayoutVars>
      </dgm:prSet>
      <dgm:spPr/>
    </dgm:pt>
    <dgm:pt modelId="{63B85058-7E14-448B-A3ED-AD5A03F49774}" type="pres">
      <dgm:prSet presAssocID="{EAAB78F6-6CA8-42D3-A309-3DD0BA0A3B99}" presName="parentText" presStyleLbl="node1" presStyleIdx="0" presStyleCnt="3" custScaleY="33284">
        <dgm:presLayoutVars>
          <dgm:chMax val="0"/>
          <dgm:bulletEnabled val="1"/>
        </dgm:presLayoutVars>
      </dgm:prSet>
      <dgm:spPr/>
    </dgm:pt>
    <dgm:pt modelId="{4AFE0DE9-382D-4994-B62C-11AEA90D0DB3}" type="pres">
      <dgm:prSet presAssocID="{EAAB78F6-6CA8-42D3-A309-3DD0BA0A3B99}" presName="childText" presStyleLbl="revTx" presStyleIdx="0" presStyleCnt="3">
        <dgm:presLayoutVars>
          <dgm:bulletEnabled val="1"/>
        </dgm:presLayoutVars>
      </dgm:prSet>
      <dgm:spPr/>
    </dgm:pt>
    <dgm:pt modelId="{54EA404B-5F85-4353-9F19-3336EF888BF1}" type="pres">
      <dgm:prSet presAssocID="{E7A3338A-E0F6-416A-8E32-5CFDF3F81406}" presName="parentText" presStyleLbl="node1" presStyleIdx="1" presStyleCnt="3" custScaleY="34965">
        <dgm:presLayoutVars>
          <dgm:chMax val="0"/>
          <dgm:bulletEnabled val="1"/>
        </dgm:presLayoutVars>
      </dgm:prSet>
      <dgm:spPr/>
    </dgm:pt>
    <dgm:pt modelId="{EB015024-02B3-433A-9347-7314B7D18E26}" type="pres">
      <dgm:prSet presAssocID="{E7A3338A-E0F6-416A-8E32-5CFDF3F81406}" presName="childText" presStyleLbl="revTx" presStyleIdx="1" presStyleCnt="3">
        <dgm:presLayoutVars>
          <dgm:bulletEnabled val="1"/>
        </dgm:presLayoutVars>
      </dgm:prSet>
      <dgm:spPr/>
    </dgm:pt>
    <dgm:pt modelId="{308DA65E-1BBC-4C52-9CBC-1712C050E0EF}" type="pres">
      <dgm:prSet presAssocID="{238BA128-E409-419D-AF37-3057F87E7015}" presName="parentText" presStyleLbl="node1" presStyleIdx="2" presStyleCnt="3" custScaleY="48077" custLinFactNeighborY="-1032">
        <dgm:presLayoutVars>
          <dgm:chMax val="0"/>
          <dgm:bulletEnabled val="1"/>
        </dgm:presLayoutVars>
      </dgm:prSet>
      <dgm:spPr/>
    </dgm:pt>
    <dgm:pt modelId="{DA7B01DB-6158-48D9-B998-3C16FFC73270}" type="pres">
      <dgm:prSet presAssocID="{238BA128-E409-419D-AF37-3057F87E7015}" presName="childText" presStyleLbl="revTx" presStyleIdx="2" presStyleCnt="3" custLinFactNeighborY="1912">
        <dgm:presLayoutVars>
          <dgm:bulletEnabled val="1"/>
        </dgm:presLayoutVars>
      </dgm:prSet>
      <dgm:spPr/>
    </dgm:pt>
  </dgm:ptLst>
  <dgm:cxnLst>
    <dgm:cxn modelId="{1CB4E412-5853-4ABC-B850-F08278D83305}" srcId="{50E0B623-0172-4F89-A96B-4BBE1F1D85E1}" destId="{EAAB78F6-6CA8-42D3-A309-3DD0BA0A3B99}" srcOrd="0" destOrd="0" parTransId="{19F539AB-3D50-4D0D-97BD-05A5127CD033}" sibTransId="{4A59BDF9-6A68-49E2-8B70-5517372D6C27}"/>
    <dgm:cxn modelId="{019B5C1F-16AF-4E39-8FA3-642F30BADC03}" type="presOf" srcId="{238BA128-E409-419D-AF37-3057F87E7015}" destId="{308DA65E-1BBC-4C52-9CBC-1712C050E0EF}" srcOrd="0" destOrd="0" presId="urn:microsoft.com/office/officeart/2005/8/layout/vList2"/>
    <dgm:cxn modelId="{04780731-718E-4487-A055-EF0DCD472FAF}" srcId="{50E0B623-0172-4F89-A96B-4BBE1F1D85E1}" destId="{E7A3338A-E0F6-416A-8E32-5CFDF3F81406}" srcOrd="1" destOrd="0" parTransId="{3454643A-2C4B-4A74-8EFF-B53E68255540}" sibTransId="{0CB4FA1E-382A-48A8-AA43-E3BE3D697AB2}"/>
    <dgm:cxn modelId="{C6C59A3F-6002-46E4-B940-CD39A03FA72D}" srcId="{238BA128-E409-419D-AF37-3057F87E7015}" destId="{35E42690-D2A5-427C-9BA6-86FBC5C99B86}" srcOrd="0" destOrd="0" parTransId="{B42C2B8F-A7A1-41FB-AD2D-0739B43DA557}" sibTransId="{42740684-15A3-4035-B39B-474730542E5C}"/>
    <dgm:cxn modelId="{DBD50A5E-CB5D-44F2-AFFD-767A515D5905}" type="presOf" srcId="{35E42690-D2A5-427C-9BA6-86FBC5C99B86}" destId="{DA7B01DB-6158-48D9-B998-3C16FFC73270}" srcOrd="0" destOrd="0" presId="urn:microsoft.com/office/officeart/2005/8/layout/vList2"/>
    <dgm:cxn modelId="{01D1D67B-0CAA-47C4-B401-AA7448D1EA73}" type="presOf" srcId="{E7A3338A-E0F6-416A-8E32-5CFDF3F81406}" destId="{54EA404B-5F85-4353-9F19-3336EF888BF1}" srcOrd="0" destOrd="0" presId="urn:microsoft.com/office/officeart/2005/8/layout/vList2"/>
    <dgm:cxn modelId="{FA9CF487-B1A2-479F-A452-E822C4CB5E66}" type="presOf" srcId="{1A49FD9D-C627-4E7C-8C17-76E722639951}" destId="{EB015024-02B3-433A-9347-7314B7D18E26}" srcOrd="0" destOrd="0" presId="urn:microsoft.com/office/officeart/2005/8/layout/vList2"/>
    <dgm:cxn modelId="{8F815B90-5B69-4F83-9FF4-6A4E1FE2AD40}" type="presOf" srcId="{EAAB78F6-6CA8-42D3-A309-3DD0BA0A3B99}" destId="{63B85058-7E14-448B-A3ED-AD5A03F49774}" srcOrd="0" destOrd="0" presId="urn:microsoft.com/office/officeart/2005/8/layout/vList2"/>
    <dgm:cxn modelId="{23B0EF97-4E3A-4186-91C9-69AF87FFD74B}" type="presOf" srcId="{50E0B623-0172-4F89-A96B-4BBE1F1D85E1}" destId="{D9F1C5CC-50F8-4885-8EE6-CA65E50D5CD8}" srcOrd="0" destOrd="0" presId="urn:microsoft.com/office/officeart/2005/8/layout/vList2"/>
    <dgm:cxn modelId="{8F7B919B-4C17-4688-998F-66BA92D1C567}" type="presOf" srcId="{6EF6501F-D55E-42EB-B3EB-1791B68DB848}" destId="{4AFE0DE9-382D-4994-B62C-11AEA90D0DB3}" srcOrd="0" destOrd="0" presId="urn:microsoft.com/office/officeart/2005/8/layout/vList2"/>
    <dgm:cxn modelId="{15F7CDBE-3AEE-4AE5-B982-E7FA12C60CBD}" srcId="{E7A3338A-E0F6-416A-8E32-5CFDF3F81406}" destId="{1A49FD9D-C627-4E7C-8C17-76E722639951}" srcOrd="0" destOrd="0" parTransId="{B4672A98-83B3-4F0A-8B10-0FE6CB0CDB1E}" sibTransId="{60FC34BC-DD11-43C0-BACC-34936998A2B5}"/>
    <dgm:cxn modelId="{39A266DB-4CD8-4F04-A39F-C1841982C01E}" srcId="{EAAB78F6-6CA8-42D3-A309-3DD0BA0A3B99}" destId="{6EF6501F-D55E-42EB-B3EB-1791B68DB848}" srcOrd="0" destOrd="0" parTransId="{A33226A0-0A16-4CD4-9D70-2D9D510E485B}" sibTransId="{1F280990-0AA6-4B1B-92A7-E434BCC6F10A}"/>
    <dgm:cxn modelId="{A752F6ED-6AAE-4108-B17D-8B2A84F3ADE4}" srcId="{50E0B623-0172-4F89-A96B-4BBE1F1D85E1}" destId="{238BA128-E409-419D-AF37-3057F87E7015}" srcOrd="2" destOrd="0" parTransId="{83303CE9-F0DB-4167-9D38-B0ECEE83F928}" sibTransId="{20187A06-3F1F-446F-A823-EAA9BBA398A7}"/>
    <dgm:cxn modelId="{9F95C931-CAB0-4F49-932F-3201021DC38D}" type="presParOf" srcId="{D9F1C5CC-50F8-4885-8EE6-CA65E50D5CD8}" destId="{63B85058-7E14-448B-A3ED-AD5A03F49774}" srcOrd="0" destOrd="0" presId="urn:microsoft.com/office/officeart/2005/8/layout/vList2"/>
    <dgm:cxn modelId="{EB303C94-F4B2-4C5C-AD19-477791D84120}" type="presParOf" srcId="{D9F1C5CC-50F8-4885-8EE6-CA65E50D5CD8}" destId="{4AFE0DE9-382D-4994-B62C-11AEA90D0DB3}" srcOrd="1" destOrd="0" presId="urn:microsoft.com/office/officeart/2005/8/layout/vList2"/>
    <dgm:cxn modelId="{3624A935-2C7F-44B4-8144-9EB3A39BAA75}" type="presParOf" srcId="{D9F1C5CC-50F8-4885-8EE6-CA65E50D5CD8}" destId="{54EA404B-5F85-4353-9F19-3336EF888BF1}" srcOrd="2" destOrd="0" presId="urn:microsoft.com/office/officeart/2005/8/layout/vList2"/>
    <dgm:cxn modelId="{914737CF-1F44-416E-A0C8-E7AA28860965}" type="presParOf" srcId="{D9F1C5CC-50F8-4885-8EE6-CA65E50D5CD8}" destId="{EB015024-02B3-433A-9347-7314B7D18E26}" srcOrd="3" destOrd="0" presId="urn:microsoft.com/office/officeart/2005/8/layout/vList2"/>
    <dgm:cxn modelId="{D280FBEC-7D32-4A87-A7B1-6CF912DCB275}" type="presParOf" srcId="{D9F1C5CC-50F8-4885-8EE6-CA65E50D5CD8}" destId="{308DA65E-1BBC-4C52-9CBC-1712C050E0EF}" srcOrd="4" destOrd="0" presId="urn:microsoft.com/office/officeart/2005/8/layout/vList2"/>
    <dgm:cxn modelId="{4B35852C-1BA0-4225-9A63-145EA3722E20}" type="presParOf" srcId="{D9F1C5CC-50F8-4885-8EE6-CA65E50D5CD8}" destId="{DA7B01DB-6158-48D9-B998-3C16FFC73270}" srcOrd="5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BC3A0-CDBB-4CE8-BDFE-4CB1B72A9721}">
      <dsp:nvSpPr>
        <dsp:cNvPr id="0" name=""/>
        <dsp:cNvSpPr/>
      </dsp:nvSpPr>
      <dsp:spPr>
        <a:xfrm>
          <a:off x="4716" y="618839"/>
          <a:ext cx="2062158" cy="21572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Единого рецепта нет </a:t>
          </a:r>
          <a:endParaRPr lang="ru-BY" sz="1900" kern="1200" dirty="0"/>
        </a:p>
      </dsp:txBody>
      <dsp:txXfrm>
        <a:off x="65115" y="679238"/>
        <a:ext cx="1941360" cy="2036487"/>
      </dsp:txXfrm>
    </dsp:sp>
    <dsp:sp modelId="{7669C093-2AC2-4602-BC7E-75040123AAD1}">
      <dsp:nvSpPr>
        <dsp:cNvPr id="0" name=""/>
        <dsp:cNvSpPr/>
      </dsp:nvSpPr>
      <dsp:spPr>
        <a:xfrm>
          <a:off x="2273090" y="1441774"/>
          <a:ext cx="437177" cy="51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1500" kern="1200"/>
        </a:p>
      </dsp:txBody>
      <dsp:txXfrm>
        <a:off x="2273090" y="1544057"/>
        <a:ext cx="306024" cy="306849"/>
      </dsp:txXfrm>
    </dsp:sp>
    <dsp:sp modelId="{B6A20D4E-67C9-48A4-B59A-D167A7371D01}">
      <dsp:nvSpPr>
        <dsp:cNvPr id="0" name=""/>
        <dsp:cNvSpPr/>
      </dsp:nvSpPr>
      <dsp:spPr>
        <a:xfrm>
          <a:off x="2891737" y="618839"/>
          <a:ext cx="2062158" cy="21572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Нужны единые правила оборота и защиты данных </a:t>
          </a:r>
          <a:endParaRPr lang="ru-BY" sz="1900" kern="1200" dirty="0"/>
        </a:p>
      </dsp:txBody>
      <dsp:txXfrm>
        <a:off x="2952136" y="679238"/>
        <a:ext cx="1941360" cy="2036487"/>
      </dsp:txXfrm>
    </dsp:sp>
    <dsp:sp modelId="{63CC2726-A368-4020-B89F-3DEEEE1131E7}">
      <dsp:nvSpPr>
        <dsp:cNvPr id="0" name=""/>
        <dsp:cNvSpPr/>
      </dsp:nvSpPr>
      <dsp:spPr>
        <a:xfrm>
          <a:off x="5160111" y="1441774"/>
          <a:ext cx="437177" cy="51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1500" kern="1200"/>
        </a:p>
      </dsp:txBody>
      <dsp:txXfrm>
        <a:off x="5160111" y="1544057"/>
        <a:ext cx="306024" cy="306849"/>
      </dsp:txXfrm>
    </dsp:sp>
    <dsp:sp modelId="{379E75B6-7F2C-410B-8C6E-3BA6AD39DE59}">
      <dsp:nvSpPr>
        <dsp:cNvPr id="0" name=""/>
        <dsp:cNvSpPr/>
      </dsp:nvSpPr>
      <dsp:spPr>
        <a:xfrm>
          <a:off x="5778759" y="618839"/>
          <a:ext cx="2062158" cy="21572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В нынешних условиях выработать единые правила проблематично </a:t>
          </a:r>
          <a:endParaRPr lang="ru-BY" sz="1900" kern="1200" dirty="0"/>
        </a:p>
      </dsp:txBody>
      <dsp:txXfrm>
        <a:off x="5839158" y="679238"/>
        <a:ext cx="1941360" cy="2036487"/>
      </dsp:txXfrm>
    </dsp:sp>
    <dsp:sp modelId="{5E961537-11B5-4149-8EB6-E07529AAF019}">
      <dsp:nvSpPr>
        <dsp:cNvPr id="0" name=""/>
        <dsp:cNvSpPr/>
      </dsp:nvSpPr>
      <dsp:spPr>
        <a:xfrm>
          <a:off x="8047133" y="1441774"/>
          <a:ext cx="437177" cy="51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BY" sz="1500" kern="1200"/>
        </a:p>
      </dsp:txBody>
      <dsp:txXfrm>
        <a:off x="8047133" y="1544057"/>
        <a:ext cx="306024" cy="306849"/>
      </dsp:txXfrm>
    </dsp:sp>
    <dsp:sp modelId="{93C32731-11D8-44B7-8C9C-2C0BA80A3A6C}">
      <dsp:nvSpPr>
        <dsp:cNvPr id="0" name=""/>
        <dsp:cNvSpPr/>
      </dsp:nvSpPr>
      <dsp:spPr>
        <a:xfrm>
          <a:off x="8665780" y="618839"/>
          <a:ext cx="2062158" cy="21572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Выход: локализация чувствительных данных </a:t>
          </a:r>
          <a:endParaRPr lang="ru-BY" sz="1900" kern="1200" dirty="0"/>
        </a:p>
      </dsp:txBody>
      <dsp:txXfrm>
        <a:off x="8726179" y="679238"/>
        <a:ext cx="1941360" cy="2036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601D6-9364-450C-A4FC-AD04538C6306}">
      <dsp:nvSpPr>
        <dsp:cNvPr id="0" name=""/>
        <dsp:cNvSpPr/>
      </dsp:nvSpPr>
      <dsp:spPr>
        <a:xfrm>
          <a:off x="-5807407" y="-888827"/>
          <a:ext cx="6913858" cy="6913858"/>
        </a:xfrm>
        <a:prstGeom prst="blockArc">
          <a:avLst>
            <a:gd name="adj1" fmla="val 18900000"/>
            <a:gd name="adj2" fmla="val 2700000"/>
            <a:gd name="adj3" fmla="val 31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04532A-73E0-43B3-8FCE-DD145DFD49BB}">
      <dsp:nvSpPr>
        <dsp:cNvPr id="0" name=""/>
        <dsp:cNvSpPr/>
      </dsp:nvSpPr>
      <dsp:spPr>
        <a:xfrm>
          <a:off x="412223" y="182167"/>
          <a:ext cx="10488455" cy="7173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21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ts val="1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обеспечение безопасности персональных данных </a:t>
          </a:r>
          <a:r>
            <a:rPr lang="ru-RU" sz="1600" kern="1200" dirty="0">
              <a:latin typeface="Cambria" panose="02040503050406030204" pitchFamily="18" charset="0"/>
              <a:ea typeface="Cambria" panose="02040503050406030204" pitchFamily="18" charset="0"/>
            </a:rPr>
            <a:t>через контроль над ними: потеря данных, утечки, мошенничество, социальная инженерия и т.п. (условие: в стране локализации должны быть повышенные требования к защите информации);</a:t>
          </a:r>
          <a:endParaRPr lang="ru-BY" sz="1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12223" y="182167"/>
        <a:ext cx="10488455" cy="717350"/>
      </dsp:txXfrm>
    </dsp:sp>
    <dsp:sp modelId="{1D0EACFF-1CF4-4BB1-8B3B-E24AF26C53DA}">
      <dsp:nvSpPr>
        <dsp:cNvPr id="0" name=""/>
        <dsp:cNvSpPr/>
      </dsp:nvSpPr>
      <dsp:spPr>
        <a:xfrm>
          <a:off x="74260" y="202880"/>
          <a:ext cx="675924" cy="6759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E6C06-06EF-4BE7-9713-BF8AC16D7375}">
      <dsp:nvSpPr>
        <dsp:cNvPr id="0" name=""/>
        <dsp:cNvSpPr/>
      </dsp:nvSpPr>
      <dsp:spPr>
        <a:xfrm>
          <a:off x="857018" y="1081479"/>
          <a:ext cx="10043660" cy="5407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21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ts val="1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обеспечение более полной реализации прав субъектов</a:t>
          </a:r>
          <a:r>
            <a:rPr lang="ru-RU" sz="1600" kern="1200" dirty="0">
              <a:latin typeface="Cambria" panose="02040503050406030204" pitchFamily="18" charset="0"/>
              <a:ea typeface="Cambria" panose="02040503050406030204" pitchFamily="18" charset="0"/>
            </a:rPr>
            <a:t> в случае инцидентов (облегчение рассмотрения претензий);</a:t>
          </a:r>
          <a:endParaRPr lang="ru-BY" sz="1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857018" y="1081479"/>
        <a:ext cx="10043660" cy="540739"/>
      </dsp:txXfrm>
    </dsp:sp>
    <dsp:sp modelId="{580C10BB-1455-412B-A3FA-99970F10056A}">
      <dsp:nvSpPr>
        <dsp:cNvPr id="0" name=""/>
        <dsp:cNvSpPr/>
      </dsp:nvSpPr>
      <dsp:spPr>
        <a:xfrm>
          <a:off x="519056" y="1013886"/>
          <a:ext cx="675924" cy="6759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7C62B-2F51-48D8-A83D-2B7177A9FDF4}">
      <dsp:nvSpPr>
        <dsp:cNvPr id="0" name=""/>
        <dsp:cNvSpPr/>
      </dsp:nvSpPr>
      <dsp:spPr>
        <a:xfrm>
          <a:off x="1060412" y="1892485"/>
          <a:ext cx="9840267" cy="5407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21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ts val="1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защита цифрового суверенитета</a:t>
          </a:r>
          <a:r>
            <a:rPr lang="ru-RU" sz="1600" kern="1200" dirty="0">
              <a:latin typeface="Cambria" panose="02040503050406030204" pitchFamily="18" charset="0"/>
              <a:ea typeface="Cambria" panose="02040503050406030204" pitchFamily="18" charset="0"/>
            </a:rPr>
            <a:t>;</a:t>
          </a:r>
          <a:endParaRPr lang="ru-BY" sz="1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060412" y="1892485"/>
        <a:ext cx="9840267" cy="540739"/>
      </dsp:txXfrm>
    </dsp:sp>
    <dsp:sp modelId="{6B7F614A-9A1C-4286-8851-2F9298981950}">
      <dsp:nvSpPr>
        <dsp:cNvPr id="0" name=""/>
        <dsp:cNvSpPr/>
      </dsp:nvSpPr>
      <dsp:spPr>
        <a:xfrm>
          <a:off x="722449" y="1824893"/>
          <a:ext cx="675924" cy="6759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EABDE-1D64-4325-91F5-740E4ADF520A}">
      <dsp:nvSpPr>
        <dsp:cNvPr id="0" name=""/>
        <dsp:cNvSpPr/>
      </dsp:nvSpPr>
      <dsp:spPr>
        <a:xfrm>
          <a:off x="1060412" y="2702978"/>
          <a:ext cx="9840267" cy="5407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21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ts val="1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обеспечение правоохранительной деятельности </a:t>
          </a:r>
          <a:r>
            <a:rPr lang="ru-RU" sz="1600" kern="1200" dirty="0">
              <a:latin typeface="Cambria" panose="02040503050406030204" pitchFamily="18" charset="0"/>
              <a:ea typeface="Cambria" panose="02040503050406030204" pitchFamily="18" charset="0"/>
            </a:rPr>
            <a:t>(быстрый и надежный доступ к данным в целях раскрытия преступлений и т.п.);</a:t>
          </a:r>
          <a:endParaRPr lang="ru-BY" sz="1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060412" y="2702978"/>
        <a:ext cx="9840267" cy="540739"/>
      </dsp:txXfrm>
    </dsp:sp>
    <dsp:sp modelId="{F29BAF08-2B1A-422A-8B59-A8F33D544E8D}">
      <dsp:nvSpPr>
        <dsp:cNvPr id="0" name=""/>
        <dsp:cNvSpPr/>
      </dsp:nvSpPr>
      <dsp:spPr>
        <a:xfrm>
          <a:off x="722449" y="2635386"/>
          <a:ext cx="675924" cy="6759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F88D9-F1BD-420D-982F-A7F43BCCC0AE}">
      <dsp:nvSpPr>
        <dsp:cNvPr id="0" name=""/>
        <dsp:cNvSpPr/>
      </dsp:nvSpPr>
      <dsp:spPr>
        <a:xfrm>
          <a:off x="857018" y="3513985"/>
          <a:ext cx="10043660" cy="5407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21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ts val="1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противодействие санкционному воздействию</a:t>
          </a:r>
          <a:r>
            <a:rPr lang="ru-RU" sz="1600" kern="1200" dirty="0">
              <a:latin typeface="Cambria" panose="02040503050406030204" pitchFamily="18" charset="0"/>
              <a:ea typeface="Cambria" panose="02040503050406030204" pitchFamily="18" charset="0"/>
            </a:rPr>
            <a:t>;</a:t>
          </a:r>
          <a:endParaRPr lang="ru-BY" sz="1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857018" y="3513985"/>
        <a:ext cx="10043660" cy="540739"/>
      </dsp:txXfrm>
    </dsp:sp>
    <dsp:sp modelId="{F831427C-7C82-4C8C-B349-7C4A0D37DBD1}">
      <dsp:nvSpPr>
        <dsp:cNvPr id="0" name=""/>
        <dsp:cNvSpPr/>
      </dsp:nvSpPr>
      <dsp:spPr>
        <a:xfrm>
          <a:off x="519056" y="3446392"/>
          <a:ext cx="675924" cy="6759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07E0E-A3E4-440C-B7D2-47F0853C3E1E}">
      <dsp:nvSpPr>
        <dsp:cNvPr id="0" name=""/>
        <dsp:cNvSpPr/>
      </dsp:nvSpPr>
      <dsp:spPr>
        <a:xfrm>
          <a:off x="412223" y="4250989"/>
          <a:ext cx="10488455" cy="6887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21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ts val="1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развитие собственного рынка хостинг-услуг</a:t>
          </a:r>
          <a:r>
            <a:rPr lang="ru-RU" sz="16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IT</a:t>
          </a:r>
          <a:r>
            <a:rPr lang="be-BY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-инфраструктуры </a:t>
          </a:r>
          <a:r>
            <a:rPr lang="be-BY" sz="1600" kern="1200" dirty="0">
              <a:latin typeface="Cambria" panose="02040503050406030204" pitchFamily="18" charset="0"/>
              <a:ea typeface="Cambria" panose="02040503050406030204" pitchFamily="18" charset="0"/>
            </a:rPr>
            <a:t>(условия: применение передовых технологий для обеспечения безопасности и стабильной работы местных хранилищ данных; внутренняя конкуренция/снижение издержек).</a:t>
          </a:r>
          <a:endParaRPr lang="ru-BY" sz="1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12223" y="4250989"/>
        <a:ext cx="10488455" cy="688745"/>
      </dsp:txXfrm>
    </dsp:sp>
    <dsp:sp modelId="{28A50B0D-620E-4E16-9F28-5211C23B7941}">
      <dsp:nvSpPr>
        <dsp:cNvPr id="0" name=""/>
        <dsp:cNvSpPr/>
      </dsp:nvSpPr>
      <dsp:spPr>
        <a:xfrm>
          <a:off x="74260" y="4257399"/>
          <a:ext cx="675924" cy="6759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F42F7-6CEC-4C48-8C82-A3B861CBBBDD}">
      <dsp:nvSpPr>
        <dsp:cNvPr id="0" name=""/>
        <dsp:cNvSpPr/>
      </dsp:nvSpPr>
      <dsp:spPr>
        <a:xfrm>
          <a:off x="1867" y="79096"/>
          <a:ext cx="5553140" cy="14472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Хранение локальной копии данных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 (Local </a:t>
          </a:r>
          <a:r>
            <a:rPr lang="ru-RU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data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mirroring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Компании должны хранить копию данных локально, при этом передача данных за рубеж не запрещена. Локальная копия данных должна быть самой актуальной (последняя версия).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Примеры: Россия, Вьетнам.</a:t>
          </a:r>
          <a:endParaRPr lang="ru-BY" sz="1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867" y="79096"/>
        <a:ext cx="5553140" cy="1447223"/>
      </dsp:txXfrm>
    </dsp:sp>
    <dsp:sp modelId="{34CAF7EE-E64B-4A46-B85F-D03FEE79AEE8}">
      <dsp:nvSpPr>
        <dsp:cNvPr id="0" name=""/>
        <dsp:cNvSpPr/>
      </dsp:nvSpPr>
      <dsp:spPr>
        <a:xfrm>
          <a:off x="5933997" y="79085"/>
          <a:ext cx="5580010" cy="14480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Локальное хранение данных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  (</a:t>
          </a:r>
          <a:r>
            <a:rPr lang="ru-RU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Explicit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local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data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storage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Компании должны обеспечивать физическое размещение данных в стране их происхождения. В некоторых случаях разрешается обработка данных за пределами страны, но результаты обработки данных также должны быть размещены в стране их происхождения.</a:t>
          </a:r>
          <a:endParaRPr lang="ru-BY" sz="1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933997" y="79085"/>
        <a:ext cx="5580010" cy="1448064"/>
      </dsp:txXfrm>
    </dsp:sp>
    <dsp:sp modelId="{1199702E-3DB8-428F-96E9-B0EA22EFE50B}">
      <dsp:nvSpPr>
        <dsp:cNvPr id="0" name=""/>
        <dsp:cNvSpPr/>
      </dsp:nvSpPr>
      <dsp:spPr>
        <a:xfrm>
          <a:off x="1785410" y="1729886"/>
          <a:ext cx="7945055" cy="30255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Фактическое (вынужденное) локальное хранение и обработка данных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(De </a:t>
          </a:r>
          <a:r>
            <a:rPr lang="ru-RU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facto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local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storage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and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processing</a:t>
          </a: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).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В этом случае компании вынужденно хранят данные в стране их происхождения по причине строгих  требований к трансграничной передаче.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Степень строгости может различаться:</a:t>
          </a:r>
          <a:b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− ограничение числа стран, в которые данные могут быть переданы (по строгому перечню или по определенному критерию (например, эквивалентность уровня защиты данных);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− необходимость получения согласия субъекта ПД и (или) разрешения государственного органа и т.д.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Данные меры могут сопровождаться высокой правовой неопределенностью в отношении соответствующих правил и значительными санкциями за их нарушение в сочетании с произвольной правоприменительной практикой.</a:t>
          </a:r>
          <a:endParaRPr lang="ru-BY" sz="1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785410" y="1729886"/>
        <a:ext cx="7945055" cy="30255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83799-358F-4570-8AFF-317B6EE5F416}">
      <dsp:nvSpPr>
        <dsp:cNvPr id="0" name=""/>
        <dsp:cNvSpPr/>
      </dsp:nvSpPr>
      <dsp:spPr>
        <a:xfrm>
          <a:off x="1405" y="383179"/>
          <a:ext cx="5482411" cy="32894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ru-RU" sz="2100" b="1" kern="1200" dirty="0">
              <a:latin typeface="Cambria" panose="02040503050406030204" pitchFamily="18" charset="0"/>
              <a:ea typeface="Cambria" panose="02040503050406030204" pitchFamily="18" charset="0"/>
            </a:rPr>
            <a:t>Полный запрет на хранение </a:t>
          </a:r>
          <a:br>
            <a:rPr lang="ru-RU" sz="2100" b="1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2100" b="1" kern="1200" dirty="0">
              <a:latin typeface="Cambria" panose="02040503050406030204" pitchFamily="18" charset="0"/>
              <a:ea typeface="Cambria" panose="02040503050406030204" pitchFamily="18" charset="0"/>
            </a:rPr>
            <a:t>и процессинг данных за пределами страны</a:t>
          </a:r>
          <a:r>
            <a:rPr lang="ru-RU" sz="2100" kern="1200" dirty="0">
              <a:latin typeface="Cambria" panose="02040503050406030204" pitchFamily="18" charset="0"/>
              <a:ea typeface="Cambria" panose="02040503050406030204" pitchFamily="18" charset="0"/>
            </a:rPr>
            <a:t> (</a:t>
          </a:r>
          <a:r>
            <a:rPr lang="en-US" sz="2100" kern="1200" dirty="0">
              <a:latin typeface="Cambria" panose="02040503050406030204" pitchFamily="18" charset="0"/>
              <a:ea typeface="Cambria" panose="02040503050406030204" pitchFamily="18" charset="0"/>
            </a:rPr>
            <a:t>Explicit local data storage and processing</a:t>
          </a:r>
          <a:r>
            <a:rPr lang="ru-RU" sz="2100" kern="1200" dirty="0">
              <a:latin typeface="Cambria" panose="02040503050406030204" pitchFamily="18" charset="0"/>
              <a:ea typeface="Cambria" panose="02040503050406030204" pitchFamily="18" charset="0"/>
            </a:rPr>
            <a:t>)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mbria" panose="02040503050406030204" pitchFamily="18" charset="0"/>
              <a:ea typeface="Cambria" panose="02040503050406030204" pitchFamily="18" charset="0"/>
            </a:rPr>
            <a:t>Законодательство содержит категоричный запрет на трансграничную передачу данных.</a:t>
          </a:r>
          <a:endParaRPr lang="ru-BY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405" y="383179"/>
        <a:ext cx="5482411" cy="3289447"/>
      </dsp:txXfrm>
    </dsp:sp>
    <dsp:sp modelId="{6591C340-803C-4FB1-9E50-C5F000E1D7A3}">
      <dsp:nvSpPr>
        <dsp:cNvPr id="0" name=""/>
        <dsp:cNvSpPr/>
      </dsp:nvSpPr>
      <dsp:spPr>
        <a:xfrm>
          <a:off x="6032058" y="383179"/>
          <a:ext cx="5482411" cy="32894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ru-RU" sz="2100" b="1" kern="1200" dirty="0">
              <a:latin typeface="Cambria" panose="02040503050406030204" pitchFamily="18" charset="0"/>
              <a:ea typeface="Cambria" panose="02040503050406030204" pitchFamily="18" charset="0"/>
            </a:rPr>
            <a:t>Дискриминационное локальное хранение и процессинг данных</a:t>
          </a:r>
          <a:r>
            <a:rPr lang="ru-RU" sz="2100" kern="1200" dirty="0">
              <a:latin typeface="Cambria" panose="02040503050406030204" pitchFamily="18" charset="0"/>
              <a:ea typeface="Cambria" panose="02040503050406030204" pitchFamily="18" charset="0"/>
            </a:rPr>
            <a:t> (</a:t>
          </a:r>
          <a:r>
            <a:rPr lang="ru-RU" sz="2100" kern="1200" dirty="0" err="1">
              <a:latin typeface="Cambria" panose="02040503050406030204" pitchFamily="18" charset="0"/>
              <a:ea typeface="Cambria" panose="02040503050406030204" pitchFamily="18" charset="0"/>
            </a:rPr>
            <a:t>Discriminatory</a:t>
          </a:r>
          <a:r>
            <a:rPr lang="ru-RU" sz="21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2100" kern="1200" dirty="0" err="1">
              <a:latin typeface="Cambria" panose="02040503050406030204" pitchFamily="18" charset="0"/>
              <a:ea typeface="Cambria" panose="02040503050406030204" pitchFamily="18" charset="0"/>
            </a:rPr>
            <a:t>local</a:t>
          </a:r>
          <a:r>
            <a:rPr lang="ru-RU" sz="21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2100" kern="1200" dirty="0" err="1">
              <a:latin typeface="Cambria" panose="02040503050406030204" pitchFamily="18" charset="0"/>
              <a:ea typeface="Cambria" panose="02040503050406030204" pitchFamily="18" charset="0"/>
            </a:rPr>
            <a:t>storage</a:t>
          </a:r>
          <a:r>
            <a:rPr lang="ru-RU" sz="21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2100" kern="1200" dirty="0" err="1">
              <a:latin typeface="Cambria" panose="02040503050406030204" pitchFamily="18" charset="0"/>
              <a:ea typeface="Cambria" panose="02040503050406030204" pitchFamily="18" charset="0"/>
            </a:rPr>
            <a:t>and</a:t>
          </a:r>
          <a:r>
            <a:rPr lang="ru-RU" sz="21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2100" kern="1200" dirty="0" err="1">
              <a:latin typeface="Cambria" panose="02040503050406030204" pitchFamily="18" charset="0"/>
              <a:ea typeface="Cambria" panose="02040503050406030204" pitchFamily="18" charset="0"/>
            </a:rPr>
            <a:t>data</a:t>
          </a:r>
          <a:r>
            <a:rPr lang="ru-RU" sz="21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2100" kern="1200" dirty="0" err="1">
              <a:latin typeface="Cambria" panose="02040503050406030204" pitchFamily="18" charset="0"/>
              <a:ea typeface="Cambria" panose="02040503050406030204" pitchFamily="18" charset="0"/>
            </a:rPr>
            <a:t>processing</a:t>
          </a:r>
          <a:r>
            <a:rPr lang="ru-RU" sz="2100" kern="1200" dirty="0">
              <a:latin typeface="Cambria" panose="02040503050406030204" pitchFamily="18" charset="0"/>
              <a:ea typeface="Cambria" panose="02040503050406030204" pitchFamily="18" charset="0"/>
            </a:rPr>
            <a:t>)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latin typeface="Cambria" panose="02040503050406030204" pitchFamily="18" charset="0"/>
              <a:ea typeface="Cambria" panose="02040503050406030204" pitchFamily="18" charset="0"/>
            </a:rPr>
            <a:t>Государство применяет дискриминационные регулятивные меры (лицензирование, сертификацию и т.п.), что полностью исключает иностранные компании из процесса управления и обработки данных.</a:t>
          </a:r>
          <a:endParaRPr lang="ru-BY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032058" y="383179"/>
        <a:ext cx="5482411" cy="32894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D18C0-254F-4885-A450-4E684EEC0A73}">
      <dsp:nvSpPr>
        <dsp:cNvPr id="0" name=""/>
        <dsp:cNvSpPr/>
      </dsp:nvSpPr>
      <dsp:spPr>
        <a:xfrm>
          <a:off x="0" y="0"/>
          <a:ext cx="104220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299E4-1BEF-41F9-A6D0-029613CC3A3F}">
      <dsp:nvSpPr>
        <dsp:cNvPr id="0" name=""/>
        <dsp:cNvSpPr/>
      </dsp:nvSpPr>
      <dsp:spPr>
        <a:xfrm>
          <a:off x="0" y="0"/>
          <a:ext cx="2084414" cy="4623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rPr>
            <a:t>Данные, которые государства наиболее часто локализуют</a:t>
          </a:r>
          <a:endParaRPr lang="ru-BY" sz="25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0" y="0"/>
        <a:ext cx="2084414" cy="4623417"/>
      </dsp:txXfrm>
    </dsp:sp>
    <dsp:sp modelId="{1491C09F-64ED-42E7-ADF3-14E866EE1FB1}">
      <dsp:nvSpPr>
        <dsp:cNvPr id="0" name=""/>
        <dsp:cNvSpPr/>
      </dsp:nvSpPr>
      <dsp:spPr>
        <a:xfrm>
          <a:off x="2240745" y="43570"/>
          <a:ext cx="8181328" cy="871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Данные, обрабатываемые в госсекторе (налоговые данные, госуслуги и т.п.)</a:t>
          </a:r>
          <a:endParaRPr lang="ru-BY" sz="25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240745" y="43570"/>
        <a:ext cx="8181328" cy="871405"/>
      </dsp:txXfrm>
    </dsp:sp>
    <dsp:sp modelId="{AE3989BE-FE04-46DB-8FEB-B4E2F38166D6}">
      <dsp:nvSpPr>
        <dsp:cNvPr id="0" name=""/>
        <dsp:cNvSpPr/>
      </dsp:nvSpPr>
      <dsp:spPr>
        <a:xfrm>
          <a:off x="2084414" y="914976"/>
          <a:ext cx="83376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26C24-C76F-4F68-BF03-E8E99946FB3B}">
      <dsp:nvSpPr>
        <dsp:cNvPr id="0" name=""/>
        <dsp:cNvSpPr/>
      </dsp:nvSpPr>
      <dsp:spPr>
        <a:xfrm>
          <a:off x="2240745" y="958546"/>
          <a:ext cx="8181328" cy="871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Данные об электронных трансакциях (платежах), и</a:t>
          </a:r>
          <a:r>
            <a:rPr lang="be-BY" sz="2500" kern="120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ная финансовая </a:t>
          </a:r>
          <a:r>
            <a:rPr lang="ru-RU" sz="2500" kern="120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информация</a:t>
          </a:r>
          <a:endParaRPr lang="ru-BY" sz="2500" kern="1200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240745" y="958546"/>
        <a:ext cx="8181328" cy="871405"/>
      </dsp:txXfrm>
    </dsp:sp>
    <dsp:sp modelId="{EFC854C5-E07E-42A5-AC91-B25BAFE0649B}">
      <dsp:nvSpPr>
        <dsp:cNvPr id="0" name=""/>
        <dsp:cNvSpPr/>
      </dsp:nvSpPr>
      <dsp:spPr>
        <a:xfrm>
          <a:off x="2084414" y="1829952"/>
          <a:ext cx="83376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F96D5-FAFC-4EB0-A369-88AD8035E7F1}">
      <dsp:nvSpPr>
        <dsp:cNvPr id="0" name=""/>
        <dsp:cNvSpPr/>
      </dsp:nvSpPr>
      <dsp:spPr>
        <a:xfrm>
          <a:off x="2240745" y="1873522"/>
          <a:ext cx="8181328" cy="871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Телекоммуникационные данные</a:t>
          </a:r>
          <a:endParaRPr lang="ru-BY" sz="2500" kern="1200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240745" y="1873522"/>
        <a:ext cx="8181328" cy="871405"/>
      </dsp:txXfrm>
    </dsp:sp>
    <dsp:sp modelId="{12ED01D6-F7E5-4D9A-B41E-03073DE730EC}">
      <dsp:nvSpPr>
        <dsp:cNvPr id="0" name=""/>
        <dsp:cNvSpPr/>
      </dsp:nvSpPr>
      <dsp:spPr>
        <a:xfrm>
          <a:off x="2084414" y="2744928"/>
          <a:ext cx="83376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B4E51-6539-4979-B804-5D8423D45261}">
      <dsp:nvSpPr>
        <dsp:cNvPr id="0" name=""/>
        <dsp:cNvSpPr/>
      </dsp:nvSpPr>
      <dsp:spPr>
        <a:xfrm>
          <a:off x="2240745" y="2788498"/>
          <a:ext cx="8181328" cy="871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Медицинские данные</a:t>
          </a:r>
          <a:endParaRPr lang="ru-BY" sz="2500" kern="1200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240745" y="2788498"/>
        <a:ext cx="8181328" cy="871405"/>
      </dsp:txXfrm>
    </dsp:sp>
    <dsp:sp modelId="{60AF8D41-7D2D-4372-9191-99314E506AFB}">
      <dsp:nvSpPr>
        <dsp:cNvPr id="0" name=""/>
        <dsp:cNvSpPr/>
      </dsp:nvSpPr>
      <dsp:spPr>
        <a:xfrm>
          <a:off x="2084414" y="3659904"/>
          <a:ext cx="83376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04462-682E-49AC-B8D7-965504896D71}">
      <dsp:nvSpPr>
        <dsp:cNvPr id="0" name=""/>
        <dsp:cNvSpPr/>
      </dsp:nvSpPr>
      <dsp:spPr>
        <a:xfrm>
          <a:off x="2240745" y="3703474"/>
          <a:ext cx="8181328" cy="871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Данные, связанны с онлайновой игорной деятельностью </a:t>
          </a:r>
          <a:endParaRPr lang="ru-BY" sz="2500" kern="1200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240745" y="3703474"/>
        <a:ext cx="8181328" cy="871405"/>
      </dsp:txXfrm>
    </dsp:sp>
    <dsp:sp modelId="{4B028957-E559-47CC-A070-2A4768B33E2C}">
      <dsp:nvSpPr>
        <dsp:cNvPr id="0" name=""/>
        <dsp:cNvSpPr/>
      </dsp:nvSpPr>
      <dsp:spPr>
        <a:xfrm>
          <a:off x="2084414" y="4574880"/>
          <a:ext cx="83376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B85058-7E14-448B-A3ED-AD5A03F49774}">
      <dsp:nvSpPr>
        <dsp:cNvPr id="0" name=""/>
        <dsp:cNvSpPr/>
      </dsp:nvSpPr>
      <dsp:spPr>
        <a:xfrm>
          <a:off x="0" y="13839"/>
          <a:ext cx="12079170" cy="4049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050" b="1" kern="1200" dirty="0">
              <a:latin typeface="Cambria" panose="02040503050406030204" pitchFamily="18" charset="0"/>
              <a:ea typeface="Cambria" panose="02040503050406030204" pitchFamily="18" charset="0"/>
            </a:rPr>
            <a:t>Положение о порядке предварительной идентификации пользователей интернет-ресурса, сетевого издания, новостного агрегатора</a:t>
          </a:r>
          <a:endParaRPr lang="ru-BY" sz="105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770" y="33609"/>
        <a:ext cx="12039630" cy="365459"/>
      </dsp:txXfrm>
    </dsp:sp>
    <dsp:sp modelId="{4AFE0DE9-382D-4994-B62C-11AEA90D0DB3}">
      <dsp:nvSpPr>
        <dsp:cNvPr id="0" name=""/>
        <dsp:cNvSpPr/>
      </dsp:nvSpPr>
      <dsp:spPr>
        <a:xfrm>
          <a:off x="0" y="418839"/>
          <a:ext cx="12079170" cy="1345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3514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Владелец интернет-ресурса на время действия пользовательского соглашения, а также в течение года с даты его расторжения </a:t>
          </a:r>
          <a:r>
            <a:rPr lang="ru-BY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обеспечивает хранение на физически размещенных на территории Республики Беларусь серверах:</a:t>
          </a:r>
          <a:br>
            <a:rPr lang="ru-RU" sz="1200" b="1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полученных при предварительной идентификации пользователя сведений, 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предусмотренных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 Закон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ом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 Республики Беларусь 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«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О средствах массовой информации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»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;</a:t>
          </a:r>
          <a:b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сведений о размещении и (или) изменении пользователем на интернет-ресурсе информационных сообщений и (или) материалов, дате и времени их размещения </a:t>
          </a:r>
          <a:b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и (или) изменения;</a:t>
          </a:r>
          <a:b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сведений о сетевом (IP) адресе устройства пользователя, присвоенном при регистрации пользователя на интернет-ресурсе, внесении изменений в регистрационные данные пользователя;</a:t>
          </a:r>
          <a:b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иных сведений, полученных владельцем интернет-ресурса при идентификации пользователя.</a:t>
          </a:r>
        </a:p>
      </dsp:txBody>
      <dsp:txXfrm>
        <a:off x="0" y="418839"/>
        <a:ext cx="12079170" cy="1345500"/>
      </dsp:txXfrm>
    </dsp:sp>
    <dsp:sp modelId="{54EA404B-5F85-4353-9F19-3336EF888BF1}">
      <dsp:nvSpPr>
        <dsp:cNvPr id="0" name=""/>
        <dsp:cNvSpPr/>
      </dsp:nvSpPr>
      <dsp:spPr>
        <a:xfrm>
          <a:off x="0" y="1764339"/>
          <a:ext cx="12079170" cy="4254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050" b="1" kern="1200" dirty="0">
              <a:latin typeface="Cambria" panose="02040503050406030204" pitchFamily="18" charset="0"/>
              <a:ea typeface="Cambria" panose="02040503050406030204" pitchFamily="18" charset="0"/>
            </a:rPr>
            <a:t>Положение об осуществлении деятельности в сфере игорного бизнеса на территории Республики Беларусь</a:t>
          </a:r>
          <a:endParaRPr lang="ru-BY" sz="105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0769" y="1785108"/>
        <a:ext cx="12037632" cy="383916"/>
      </dsp:txXfrm>
    </dsp:sp>
    <dsp:sp modelId="{EB015024-02B3-433A-9347-7314B7D18E26}">
      <dsp:nvSpPr>
        <dsp:cNvPr id="0" name=""/>
        <dsp:cNvSpPr/>
      </dsp:nvSpPr>
      <dsp:spPr>
        <a:xfrm>
          <a:off x="0" y="2189793"/>
          <a:ext cx="1207917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3514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BY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DejaVu Sans"/>
            </a:rPr>
            <a:t>Деятельность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 по содержанию виртуального игорного заведения с использованием иностранного сегмента глобальной компьютерной сети Интернет может осуществляться организатором азартных игр, осуществляющим деятельность по содержанию виртуального игорного заведения, </a:t>
          </a:r>
          <a:r>
            <a:rPr lang="ru-BY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при условии сбора, хранения </a:t>
          </a:r>
          <a:br>
            <a:rPr lang="ru-RU" sz="1200" b="1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BY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на серверах, физически размещенных на территории Республики Беларусь, информации:</a:t>
          </a:r>
          <a:br>
            <a:rPr lang="ru-RU" sz="1200" b="1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о логинах участников азартной игры, а также сведений, полученных в результате идентификации физического лица при его регистрации в качестве участника азартной игры организатором азартных игр;</a:t>
          </a:r>
          <a:b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об IP-адресе устройства, с которого участник азартной игры принимал участие в азартной игре, и действиях участника азартной игры.</a:t>
          </a:r>
        </a:p>
      </dsp:txBody>
      <dsp:txXfrm>
        <a:off x="0" y="2189793"/>
        <a:ext cx="12079170" cy="1076400"/>
      </dsp:txXfrm>
    </dsp:sp>
    <dsp:sp modelId="{308DA65E-1BBC-4C52-9CBC-1712C050E0EF}">
      <dsp:nvSpPr>
        <dsp:cNvPr id="0" name=""/>
        <dsp:cNvSpPr/>
      </dsp:nvSpPr>
      <dsp:spPr>
        <a:xfrm>
          <a:off x="0" y="3255085"/>
          <a:ext cx="12079170" cy="585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>
              <a:latin typeface="Cambria" panose="02040503050406030204" pitchFamily="18" charset="0"/>
              <a:ea typeface="Cambria" panose="02040503050406030204" pitchFamily="18" charset="0"/>
            </a:rPr>
            <a:t>Инструкция </a:t>
          </a:r>
          <a:r>
            <a:rPr lang="ru-BY" sz="1050" b="1" kern="1200" dirty="0">
              <a:latin typeface="Cambria" panose="02040503050406030204" pitchFamily="18" charset="0"/>
              <a:ea typeface="Cambria" panose="02040503050406030204" pitchFamily="18" charset="0"/>
            </a:rPr>
            <a:t>о порядке разработки, формирования, ведения, эксплуатации информационных систем, информационных ресурсов, баз (банков) данных и (или) реестров (регистров) </a:t>
          </a:r>
          <a:br>
            <a:rPr lang="ru-RU" sz="1050" b="1" kern="1200" dirty="0"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ru-BY" sz="1050" b="1" kern="1200" dirty="0">
              <a:latin typeface="Cambria" panose="02040503050406030204" pitchFamily="18" charset="0"/>
              <a:ea typeface="Cambria" panose="02040503050406030204" pitchFamily="18" charset="0"/>
            </a:rPr>
            <a:t>в здравоохранении, входящих в состав централизованной информационной системы здравоохранения, требованиях к ним, порядке их взаимодействия с централизованной информационной системой здравоохранения</a:t>
          </a:r>
          <a:endParaRPr lang="ru-BY" sz="105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8557" y="3283642"/>
        <a:ext cx="12022056" cy="527886"/>
      </dsp:txXfrm>
    </dsp:sp>
    <dsp:sp modelId="{DA7B01DB-6158-48D9-B998-3C16FFC73270}">
      <dsp:nvSpPr>
        <dsp:cNvPr id="0" name=""/>
        <dsp:cNvSpPr/>
      </dsp:nvSpPr>
      <dsp:spPr>
        <a:xfrm>
          <a:off x="0" y="3865033"/>
          <a:ext cx="1207917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3514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>
              <a:tab pos="358775" algn="l"/>
            </a:tabLst>
          </a:pP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И</a:t>
          </a:r>
          <a:r>
            <a:rPr lang="ru-BY" sz="12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DejaVu Sans"/>
            </a:rPr>
            <a:t>нформационны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е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 систем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ы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ru-BY" sz="1200" kern="1200" dirty="0" err="1">
              <a:latin typeface="Cambria" panose="02040503050406030204" pitchFamily="18" charset="0"/>
              <a:ea typeface="Cambria" panose="02040503050406030204" pitchFamily="18" charset="0"/>
            </a:rPr>
            <a:t>информационны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е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 ресурс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ы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, баз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ы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 (банк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и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) данных и (или) реестр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ы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 (регистр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ы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) в здравоохранении, </a:t>
          </a:r>
          <a:r>
            <a:rPr lang="ru-BY" sz="1200" kern="1200" dirty="0" err="1">
              <a:latin typeface="Cambria" panose="02040503050406030204" pitchFamily="18" charset="0"/>
              <a:ea typeface="Cambria" panose="02040503050406030204" pitchFamily="18" charset="0"/>
            </a:rPr>
            <a:t>входящи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е</a:t>
          </a:r>
          <a:r>
            <a:rPr lang="ru-BY" sz="1200" kern="1200" dirty="0">
              <a:latin typeface="Cambria" panose="02040503050406030204" pitchFamily="18" charset="0"/>
              <a:ea typeface="Cambria" panose="02040503050406030204" pitchFamily="18" charset="0"/>
            </a:rPr>
            <a:t> в состав централизованной информационной системы здравоохранения</a:t>
          </a: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ru-RU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должны </a:t>
          </a:r>
          <a:r>
            <a:rPr lang="ru-BY" sz="12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располага</a:t>
          </a:r>
          <a:r>
            <a:rPr lang="ru-RU" sz="12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ться</a:t>
          </a:r>
          <a:r>
            <a:rPr lang="ru-RU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BY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на серверах, расположенных на территории Республики Беларусь</a:t>
          </a:r>
          <a:r>
            <a:rPr lang="ru-RU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endParaRPr lang="ru-BY" sz="12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0" y="3865033"/>
        <a:ext cx="12079170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BY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/>
            <a:fld id="{C8B2F01D-E6D5-4053-A28E-7A2191226515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/>
          <a:p>
            <a:pPr algn="r">
              <a:lnSpc>
                <a:spcPct val="100000"/>
              </a:lnSpc>
            </a:pPr>
            <a:fld id="{EDA61D68-8299-4FF5-A724-601733E0E05B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B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B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/>
          <p:nvPr/>
        </p:nvSpPr>
        <p:spPr>
          <a:xfrm>
            <a:off x="0" y="468720"/>
            <a:ext cx="12191040" cy="5646240"/>
          </a:xfrm>
          <a:prstGeom prst="rect">
            <a:avLst/>
          </a:prstGeom>
          <a:gradFill rotWithShape="0"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Straight Connector 12"/>
          <p:cNvSpPr/>
          <p:nvPr/>
        </p:nvSpPr>
        <p:spPr>
          <a:xfrm>
            <a:off x="0" y="6120720"/>
            <a:ext cx="12191760" cy="36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Прямоугольник 6"/>
          <p:cNvSpPr/>
          <p:nvPr/>
        </p:nvSpPr>
        <p:spPr>
          <a:xfrm>
            <a:off x="0" y="6126120"/>
            <a:ext cx="12191040" cy="731160"/>
          </a:xfrm>
          <a:prstGeom prst="rect">
            <a:avLst/>
          </a:prstGeom>
          <a:solidFill>
            <a:srgbClr val="415588"/>
          </a:solidFill>
          <a:ln>
            <a:solidFill>
              <a:srgbClr val="303E6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Picture 15" descr="RedHashing.emf"/>
          <p:cNvPicPr/>
          <p:nvPr/>
        </p:nvPicPr>
        <p:blipFill>
          <a:blip r:embed="rId15"/>
          <a:srcRect l="-116" r="42454" b="36431"/>
          <a:stretch/>
        </p:blipFill>
        <p:spPr>
          <a:xfrm>
            <a:off x="1500480" y="643320"/>
            <a:ext cx="10032480" cy="1940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00480" y="1756080"/>
            <a:ext cx="7684920" cy="204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BY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BY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BY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BY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BY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BY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BY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BY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1"/>
          <p:cNvSpPr/>
          <p:nvPr/>
        </p:nvSpPr>
        <p:spPr>
          <a:xfrm>
            <a:off x="0" y="468720"/>
            <a:ext cx="12190680" cy="5645880"/>
          </a:xfrm>
          <a:prstGeom prst="rect">
            <a:avLst/>
          </a:prstGeom>
          <a:gradFill rotWithShape="0"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Straight Connector 12"/>
          <p:cNvSpPr/>
          <p:nvPr/>
        </p:nvSpPr>
        <p:spPr>
          <a:xfrm>
            <a:off x="0" y="6120720"/>
            <a:ext cx="12191760" cy="36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Прямоугольник 6"/>
          <p:cNvSpPr/>
          <p:nvPr/>
        </p:nvSpPr>
        <p:spPr>
          <a:xfrm>
            <a:off x="0" y="6126120"/>
            <a:ext cx="12190680" cy="730800"/>
          </a:xfrm>
          <a:prstGeom prst="rect">
            <a:avLst/>
          </a:prstGeom>
          <a:solidFill>
            <a:srgbClr val="415588"/>
          </a:solidFill>
          <a:ln>
            <a:solidFill>
              <a:srgbClr val="303E6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5" name="Picture 9" descr="RedHashing.emf"/>
          <p:cNvPicPr/>
          <p:nvPr/>
        </p:nvPicPr>
        <p:blipFill>
          <a:blip r:embed="rId15"/>
          <a:srcRect l="-116" r="42454" b="36431"/>
          <a:stretch/>
        </p:blipFill>
        <p:spPr>
          <a:xfrm>
            <a:off x="1500480" y="643320"/>
            <a:ext cx="10032120" cy="193680"/>
          </a:xfrm>
          <a:prstGeom prst="rect">
            <a:avLst/>
          </a:prstGeom>
          <a:ln w="0">
            <a:noFill/>
          </a:ln>
        </p:spPr>
      </p:pic>
      <p:pic>
        <p:nvPicPr>
          <p:cNvPr id="46" name="Рисунок 7"/>
          <p:cNvPicPr/>
          <p:nvPr/>
        </p:nvPicPr>
        <p:blipFill>
          <a:blip r:embed="rId16"/>
          <a:stretch/>
        </p:blipFill>
        <p:spPr>
          <a:xfrm>
            <a:off x="177120" y="169200"/>
            <a:ext cx="1128240" cy="846000"/>
          </a:xfrm>
          <a:prstGeom prst="rect">
            <a:avLst/>
          </a:prstGeom>
          <a:ln w="0">
            <a:noFill/>
          </a:ln>
        </p:spPr>
      </p:pic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500480" y="1756080"/>
            <a:ext cx="7684920" cy="204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BY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BY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BY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BY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BY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BY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BY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BY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11"/>
          <p:cNvSpPr/>
          <p:nvPr/>
        </p:nvSpPr>
        <p:spPr>
          <a:xfrm>
            <a:off x="0" y="468720"/>
            <a:ext cx="12191040" cy="5646240"/>
          </a:xfrm>
          <a:prstGeom prst="rect">
            <a:avLst/>
          </a:prstGeom>
          <a:gradFill rotWithShape="0">
            <a:gsLst>
              <a:gs pos="0">
                <a:srgbClr val="DCDCE0">
                  <a:alpha val="0"/>
                </a:srgbClr>
              </a:gs>
              <a:gs pos="100000">
                <a:srgbClr val="DEDEE2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Straight Connector 12"/>
          <p:cNvSpPr/>
          <p:nvPr/>
        </p:nvSpPr>
        <p:spPr>
          <a:xfrm>
            <a:off x="0" y="6120720"/>
            <a:ext cx="12191760" cy="36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Прямоугольник 6"/>
          <p:cNvSpPr/>
          <p:nvPr/>
        </p:nvSpPr>
        <p:spPr>
          <a:xfrm>
            <a:off x="0" y="6126120"/>
            <a:ext cx="12191040" cy="731160"/>
          </a:xfrm>
          <a:prstGeom prst="rect">
            <a:avLst/>
          </a:prstGeom>
          <a:solidFill>
            <a:srgbClr val="415588"/>
          </a:solidFill>
          <a:ln>
            <a:solidFill>
              <a:srgbClr val="303E6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8" name="Picture 7" descr="RedHashing.emf"/>
          <p:cNvPicPr/>
          <p:nvPr/>
        </p:nvPicPr>
        <p:blipFill>
          <a:blip r:embed="rId15"/>
          <a:srcRect l="-116" r="42454" b="36431"/>
          <a:stretch/>
        </p:blipFill>
        <p:spPr>
          <a:xfrm>
            <a:off x="1500480" y="643320"/>
            <a:ext cx="10032480" cy="194040"/>
          </a:xfrm>
          <a:prstGeom prst="rect">
            <a:avLst/>
          </a:prstGeom>
          <a:ln w="0">
            <a:noFill/>
          </a:ln>
        </p:spPr>
      </p:pic>
      <p:pic>
        <p:nvPicPr>
          <p:cNvPr id="89" name="Рисунок 8"/>
          <p:cNvPicPr/>
          <p:nvPr/>
        </p:nvPicPr>
        <p:blipFill>
          <a:blip r:embed="rId16"/>
          <a:stretch/>
        </p:blipFill>
        <p:spPr>
          <a:xfrm>
            <a:off x="177120" y="169200"/>
            <a:ext cx="1128600" cy="846360"/>
          </a:xfrm>
          <a:prstGeom prst="rect">
            <a:avLst/>
          </a:prstGeom>
          <a:ln w="0">
            <a:noFill/>
          </a:ln>
        </p:spPr>
      </p:pic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BY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BY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BY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BY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BY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BY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BY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BY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cpd.by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094510" y="3272760"/>
            <a:ext cx="10002981" cy="164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ambria"/>
                <a:ea typeface="DejaVu Sans"/>
              </a:rPr>
              <a:t>Локализация персональных данных в контексте обеспечения информационного суверенитета</a:t>
            </a:r>
          </a:p>
        </p:txBody>
      </p:sp>
      <p:pic>
        <p:nvPicPr>
          <p:cNvPr id="135" name="Рисунок 3"/>
          <p:cNvPicPr/>
          <p:nvPr/>
        </p:nvPicPr>
        <p:blipFill>
          <a:blip r:embed="rId3"/>
          <a:stretch/>
        </p:blipFill>
        <p:spPr>
          <a:xfrm>
            <a:off x="5024160" y="1028880"/>
            <a:ext cx="2142360" cy="214236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2">
            <a:extLst>
              <a:ext uri="{FF2B5EF4-FFF2-40B4-BE49-F238E27FC236}">
                <a16:creationId xmlns:a16="http://schemas.microsoft.com/office/drawing/2014/main" id="{003B93B3-6892-33B6-F561-08FA96B3017B}"/>
              </a:ext>
            </a:extLst>
          </p:cNvPr>
          <p:cNvSpPr txBox="1">
            <a:spLocks/>
          </p:cNvSpPr>
          <p:nvPr/>
        </p:nvSpPr>
        <p:spPr>
          <a:xfrm>
            <a:off x="1066229" y="5167075"/>
            <a:ext cx="9124146" cy="1645559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rmAutofit fontScale="98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600" b="1" spc="-1" dirty="0" err="1">
                <a:solidFill>
                  <a:srgbClr val="000000"/>
                </a:solidFill>
                <a:latin typeface="Cambria"/>
              </a:rPr>
              <a:t>Коршекевич</a:t>
            </a:r>
            <a:r>
              <a:rPr lang="ru-RU" sz="1600" b="1" spc="-1" dirty="0">
                <a:solidFill>
                  <a:srgbClr val="000000"/>
                </a:solidFill>
                <a:latin typeface="Cambria"/>
              </a:rPr>
              <a:t> Максим Геннадьевич, </a:t>
            </a:r>
          </a:p>
          <a:p>
            <a:pPr>
              <a:lnSpc>
                <a:spcPts val="1600"/>
              </a:lnSpc>
              <a:tabLst>
                <a:tab pos="0" algn="l"/>
              </a:tabLst>
            </a:pPr>
            <a:r>
              <a:rPr lang="ru-RU" sz="1600" spc="-1" dirty="0">
                <a:solidFill>
                  <a:srgbClr val="000000"/>
                </a:solidFill>
                <a:latin typeface="Cambria"/>
              </a:rPr>
              <a:t>заместитель директора </a:t>
            </a:r>
            <a:r>
              <a:rPr lang="ru-RU" sz="1600" spc="-1" dirty="0">
                <a:solidFill>
                  <a:srgbClr val="242424"/>
                </a:solidFill>
                <a:latin typeface="Times New Roman"/>
              </a:rPr>
              <a:t>Национального центра</a:t>
            </a:r>
            <a:br>
              <a:rPr lang="ru-RU" sz="1600" spc="-1" dirty="0">
                <a:solidFill>
                  <a:srgbClr val="242424"/>
                </a:solidFill>
                <a:latin typeface="Times New Roman"/>
              </a:rPr>
            </a:br>
            <a:r>
              <a:rPr lang="ru-RU" sz="1600" spc="-1" dirty="0">
                <a:solidFill>
                  <a:srgbClr val="242424"/>
                </a:solidFill>
                <a:latin typeface="Times New Roman"/>
              </a:rPr>
              <a:t>защиты персональных данных Республики Беларусь</a:t>
            </a:r>
            <a:endParaRPr lang="ru-RU" sz="1600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1542B83-3E8C-C13F-E5E9-C4A61937BE63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672657729"/>
              </p:ext>
            </p:extLst>
          </p:nvPr>
        </p:nvGraphicFramePr>
        <p:xfrm>
          <a:off x="338062" y="1365985"/>
          <a:ext cx="11515876" cy="4055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laceHolder 3">
            <a:extLst>
              <a:ext uri="{FF2B5EF4-FFF2-40B4-BE49-F238E27FC236}">
                <a16:creationId xmlns:a16="http://schemas.microsoft.com/office/drawing/2014/main" id="{C5807702-878B-2DD7-217C-C0B83CA22B42}"/>
              </a:ext>
            </a:extLst>
          </p:cNvPr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6E6672-6B14-6852-BCD4-29661C1F5865}"/>
              </a:ext>
            </a:extLst>
          </p:cNvPr>
          <p:cNvSpPr/>
          <p:nvPr/>
        </p:nvSpPr>
        <p:spPr>
          <a:xfrm>
            <a:off x="11214841" y="19065"/>
            <a:ext cx="916702" cy="582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BY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DDCFB71-60FF-C2E4-2EE9-BB91AF77A401}"/>
              </a:ext>
            </a:extLst>
          </p:cNvPr>
          <p:cNvSpPr txBox="1">
            <a:spLocks/>
          </p:cNvSpPr>
          <p:nvPr/>
        </p:nvSpPr>
        <p:spPr>
          <a:xfrm>
            <a:off x="1102708" y="794656"/>
            <a:ext cx="9986584" cy="60943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Типы систем локализации данных</a:t>
            </a:r>
            <a:endParaRPr lang="ru-BY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67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CC949C68-A378-9533-74EF-02E51B5AC1E1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131669928"/>
              </p:ext>
            </p:extLst>
          </p:nvPr>
        </p:nvGraphicFramePr>
        <p:xfrm>
          <a:off x="884963" y="1117292"/>
          <a:ext cx="10422074" cy="4623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PlaceHolder 3">
            <a:extLst>
              <a:ext uri="{FF2B5EF4-FFF2-40B4-BE49-F238E27FC236}">
                <a16:creationId xmlns:a16="http://schemas.microsoft.com/office/drawing/2014/main" id="{E9B05322-B6D7-FDF6-5616-7AFA66553332}"/>
              </a:ext>
            </a:extLst>
          </p:cNvPr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623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BEAC-05DD-2FED-C5F4-F5EE89617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221" y="902864"/>
            <a:ext cx="10215835" cy="473652"/>
          </a:xfrm>
        </p:spPr>
        <p:txBody>
          <a:bodyPr/>
          <a:lstStyle/>
          <a:p>
            <a:pPr algn="ctr"/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Примеры отдельных стран по локализации данных</a:t>
            </a:r>
            <a:endParaRPr lang="ru-BY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CCA6490-86DF-2B42-BB98-132D6AD8ADFD}"/>
              </a:ext>
            </a:extLst>
          </p:cNvPr>
          <p:cNvSpPr/>
          <p:nvPr/>
        </p:nvSpPr>
        <p:spPr>
          <a:xfrm>
            <a:off x="1288186" y="1713241"/>
            <a:ext cx="1368000" cy="900000"/>
          </a:xfrm>
          <a:prstGeom prst="roundRect">
            <a:avLst/>
          </a:prstGeom>
          <a:blipFill rotWithShape="1">
            <a:blip r:embed="rId2"/>
            <a:srcRect/>
            <a:stretch>
              <a:fillRect l="-19000" r="-1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8A27EE1-024E-F11F-4500-8BE13D3FA0CE}"/>
              </a:ext>
            </a:extLst>
          </p:cNvPr>
          <p:cNvSpPr/>
          <p:nvPr/>
        </p:nvSpPr>
        <p:spPr>
          <a:xfrm>
            <a:off x="3864715" y="1711289"/>
            <a:ext cx="1563610" cy="900000"/>
          </a:xfrm>
          <a:prstGeom prst="roundRect">
            <a:avLst/>
          </a:prstGeom>
          <a:blipFill rotWithShape="1">
            <a:blip r:embed="rId3"/>
            <a:srcRect/>
            <a:stretch>
              <a:fillRect l="-19000" r="-1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42A332C-52F7-D603-DCDB-7D4CEFC25142}"/>
              </a:ext>
            </a:extLst>
          </p:cNvPr>
          <p:cNvSpPr/>
          <p:nvPr/>
        </p:nvSpPr>
        <p:spPr>
          <a:xfrm>
            <a:off x="6716512" y="1723721"/>
            <a:ext cx="1405627" cy="900799"/>
          </a:xfrm>
          <a:prstGeom prst="roundRect">
            <a:avLst/>
          </a:prstGeom>
          <a:blipFill rotWithShape="1">
            <a:blip r:embed="rId4"/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CB2CA34-2235-04F0-5A34-0F950ED130E0}"/>
              </a:ext>
            </a:extLst>
          </p:cNvPr>
          <p:cNvSpPr/>
          <p:nvPr/>
        </p:nvSpPr>
        <p:spPr>
          <a:xfrm>
            <a:off x="9410326" y="1738690"/>
            <a:ext cx="1493488" cy="900000"/>
          </a:xfrm>
          <a:prstGeom prst="roundRect">
            <a:avLst/>
          </a:prstGeom>
          <a:blipFill rotWithShape="1">
            <a:blip r:embed="rId5"/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F727DC-5005-4DE8-A3E4-EA6858238D57}"/>
              </a:ext>
            </a:extLst>
          </p:cNvPr>
          <p:cNvSpPr/>
          <p:nvPr/>
        </p:nvSpPr>
        <p:spPr>
          <a:xfrm>
            <a:off x="884903" y="1700982"/>
            <a:ext cx="10972800" cy="3982064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B82D14E1-BBE7-3CB7-41A0-D1B21A3DF08E}"/>
              </a:ext>
            </a:extLst>
          </p:cNvPr>
          <p:cNvSpPr/>
          <p:nvPr/>
        </p:nvSpPr>
        <p:spPr>
          <a:xfrm>
            <a:off x="986763" y="2638122"/>
            <a:ext cx="1970846" cy="731184"/>
          </a:xfrm>
          <a:custGeom>
            <a:avLst/>
            <a:gdLst>
              <a:gd name="connsiteX0" fmla="*/ 0 w 1970846"/>
              <a:gd name="connsiteY0" fmla="*/ 0 h 731184"/>
              <a:gd name="connsiteX1" fmla="*/ 1970846 w 1970846"/>
              <a:gd name="connsiteY1" fmla="*/ 0 h 731184"/>
              <a:gd name="connsiteX2" fmla="*/ 1970846 w 1970846"/>
              <a:gd name="connsiteY2" fmla="*/ 731184 h 731184"/>
              <a:gd name="connsiteX3" fmla="*/ 0 w 1970846"/>
              <a:gd name="connsiteY3" fmla="*/ 731184 h 731184"/>
              <a:gd name="connsiteX4" fmla="*/ 0 w 1970846"/>
              <a:gd name="connsiteY4" fmla="*/ 0 h 7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846" h="731184">
                <a:moveTo>
                  <a:pt x="0" y="0"/>
                </a:moveTo>
                <a:lnTo>
                  <a:pt x="1970846" y="0"/>
                </a:lnTo>
                <a:lnTo>
                  <a:pt x="1970846" y="731184"/>
                </a:lnTo>
                <a:lnTo>
                  <a:pt x="0" y="7311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  <a:t>Нигерия: правительственные данные</a:t>
            </a:r>
            <a:endParaRPr lang="ru-BY" sz="1400" kern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7C368BEE-A642-85E9-4D55-90AE37C701D8}"/>
              </a:ext>
            </a:extLst>
          </p:cNvPr>
          <p:cNvSpPr/>
          <p:nvPr/>
        </p:nvSpPr>
        <p:spPr>
          <a:xfrm>
            <a:off x="3661097" y="2644611"/>
            <a:ext cx="1970846" cy="731184"/>
          </a:xfrm>
          <a:custGeom>
            <a:avLst/>
            <a:gdLst>
              <a:gd name="connsiteX0" fmla="*/ 0 w 1970846"/>
              <a:gd name="connsiteY0" fmla="*/ 0 h 731184"/>
              <a:gd name="connsiteX1" fmla="*/ 1970846 w 1970846"/>
              <a:gd name="connsiteY1" fmla="*/ 0 h 731184"/>
              <a:gd name="connsiteX2" fmla="*/ 1970846 w 1970846"/>
              <a:gd name="connsiteY2" fmla="*/ 731184 h 731184"/>
              <a:gd name="connsiteX3" fmla="*/ 0 w 1970846"/>
              <a:gd name="connsiteY3" fmla="*/ 731184 h 731184"/>
              <a:gd name="connsiteX4" fmla="*/ 0 w 1970846"/>
              <a:gd name="connsiteY4" fmla="*/ 0 h 7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846" h="731184">
                <a:moveTo>
                  <a:pt x="0" y="0"/>
                </a:moveTo>
                <a:lnTo>
                  <a:pt x="1970846" y="0"/>
                </a:lnTo>
                <a:lnTo>
                  <a:pt x="1970846" y="731184"/>
                </a:lnTo>
                <a:lnTo>
                  <a:pt x="0" y="7311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  <a:t>Австралия: электронные медицинские карты</a:t>
            </a:r>
            <a:endParaRPr lang="ru-BY" sz="1400" kern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16D56E4-222E-5179-42E6-706DFDF86BC0}"/>
              </a:ext>
            </a:extLst>
          </p:cNvPr>
          <p:cNvSpPr/>
          <p:nvPr/>
        </p:nvSpPr>
        <p:spPr>
          <a:xfrm>
            <a:off x="6437291" y="2656686"/>
            <a:ext cx="1970846" cy="731184"/>
          </a:xfrm>
          <a:custGeom>
            <a:avLst/>
            <a:gdLst>
              <a:gd name="connsiteX0" fmla="*/ 0 w 1970846"/>
              <a:gd name="connsiteY0" fmla="*/ 0 h 731184"/>
              <a:gd name="connsiteX1" fmla="*/ 1970846 w 1970846"/>
              <a:gd name="connsiteY1" fmla="*/ 0 h 731184"/>
              <a:gd name="connsiteX2" fmla="*/ 1970846 w 1970846"/>
              <a:gd name="connsiteY2" fmla="*/ 731184 h 731184"/>
              <a:gd name="connsiteX3" fmla="*/ 0 w 1970846"/>
              <a:gd name="connsiteY3" fmla="*/ 731184 h 731184"/>
              <a:gd name="connsiteX4" fmla="*/ 0 w 1970846"/>
              <a:gd name="connsiteY4" fmla="*/ 0 h 7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846" h="731184">
                <a:moveTo>
                  <a:pt x="0" y="0"/>
                </a:moveTo>
                <a:lnTo>
                  <a:pt x="1970846" y="0"/>
                </a:lnTo>
                <a:lnTo>
                  <a:pt x="1970846" y="731184"/>
                </a:lnTo>
                <a:lnTo>
                  <a:pt x="0" y="7311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  <a:t>Швеция: данные, аккумулируемые поставщиками финансовых услуг</a:t>
            </a:r>
            <a:endParaRPr lang="ru-BY" sz="1400" kern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743C68F0-89D7-9632-4EC1-83B14E04FC28}"/>
              </a:ext>
            </a:extLst>
          </p:cNvPr>
          <p:cNvSpPr/>
          <p:nvPr/>
        </p:nvSpPr>
        <p:spPr>
          <a:xfrm>
            <a:off x="8471271" y="2619268"/>
            <a:ext cx="3508146" cy="731184"/>
          </a:xfrm>
          <a:custGeom>
            <a:avLst/>
            <a:gdLst>
              <a:gd name="connsiteX0" fmla="*/ 0 w 3508146"/>
              <a:gd name="connsiteY0" fmla="*/ 0 h 731184"/>
              <a:gd name="connsiteX1" fmla="*/ 3508146 w 3508146"/>
              <a:gd name="connsiteY1" fmla="*/ 0 h 731184"/>
              <a:gd name="connsiteX2" fmla="*/ 3508146 w 3508146"/>
              <a:gd name="connsiteY2" fmla="*/ 731184 h 731184"/>
              <a:gd name="connsiteX3" fmla="*/ 0 w 3508146"/>
              <a:gd name="connsiteY3" fmla="*/ 731184 h 731184"/>
              <a:gd name="connsiteX4" fmla="*/ 0 w 3508146"/>
              <a:gd name="connsiteY4" fmla="*/ 0 h 7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8146" h="731184">
                <a:moveTo>
                  <a:pt x="0" y="0"/>
                </a:moveTo>
                <a:lnTo>
                  <a:pt x="3508146" y="0"/>
                </a:lnTo>
                <a:lnTo>
                  <a:pt x="3508146" y="731184"/>
                </a:lnTo>
                <a:lnTo>
                  <a:pt x="0" y="7311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  <a:t>Китай: данные, образующиеся </a:t>
            </a:r>
            <a:b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  <a:t>в деятельности операторов критической информационной инфраструктуры, финансовые </a:t>
            </a:r>
            <a:b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  <a:t>и медицинские данные</a:t>
            </a:r>
            <a:endParaRPr lang="ru-BY" sz="1400" kern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0503343-CB5B-5456-AD46-48D6F7849B7A}"/>
              </a:ext>
            </a:extLst>
          </p:cNvPr>
          <p:cNvSpPr/>
          <p:nvPr/>
        </p:nvSpPr>
        <p:spPr>
          <a:xfrm>
            <a:off x="1280563" y="3803833"/>
            <a:ext cx="1458623" cy="864000"/>
          </a:xfrm>
          <a:prstGeom prst="roundRect">
            <a:avLst/>
          </a:prstGeom>
          <a:blipFill rotWithShape="1">
            <a:blip r:embed="rId6"/>
            <a:srcRect/>
            <a:stretch>
              <a:fillRect l="-15000" r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56924597-948B-95AF-0297-53A0AEE33B6A}"/>
              </a:ext>
            </a:extLst>
          </p:cNvPr>
          <p:cNvSpPr/>
          <p:nvPr/>
        </p:nvSpPr>
        <p:spPr>
          <a:xfrm>
            <a:off x="1024451" y="4774476"/>
            <a:ext cx="1970846" cy="731184"/>
          </a:xfrm>
          <a:custGeom>
            <a:avLst/>
            <a:gdLst>
              <a:gd name="connsiteX0" fmla="*/ 0 w 1970846"/>
              <a:gd name="connsiteY0" fmla="*/ 0 h 731184"/>
              <a:gd name="connsiteX1" fmla="*/ 1970846 w 1970846"/>
              <a:gd name="connsiteY1" fmla="*/ 0 h 731184"/>
              <a:gd name="connsiteX2" fmla="*/ 1970846 w 1970846"/>
              <a:gd name="connsiteY2" fmla="*/ 731184 h 731184"/>
              <a:gd name="connsiteX3" fmla="*/ 0 w 1970846"/>
              <a:gd name="connsiteY3" fmla="*/ 731184 h 731184"/>
              <a:gd name="connsiteX4" fmla="*/ 0 w 1970846"/>
              <a:gd name="connsiteY4" fmla="*/ 0 h 7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846" h="731184">
                <a:moveTo>
                  <a:pt x="0" y="0"/>
                </a:moveTo>
                <a:lnTo>
                  <a:pt x="1970846" y="0"/>
                </a:lnTo>
                <a:lnTo>
                  <a:pt x="1970846" y="731184"/>
                </a:lnTo>
                <a:lnTo>
                  <a:pt x="0" y="7311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  <a:t>США: налоговые данные</a:t>
            </a:r>
            <a:endParaRPr lang="ru-BY" sz="1400" kern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EE02E5C2-5F1B-FCC4-7BFB-57A169FAD3E4}"/>
              </a:ext>
            </a:extLst>
          </p:cNvPr>
          <p:cNvSpPr/>
          <p:nvPr/>
        </p:nvSpPr>
        <p:spPr>
          <a:xfrm>
            <a:off x="4019749" y="3865206"/>
            <a:ext cx="1448276" cy="900000"/>
          </a:xfrm>
          <a:prstGeom prst="roundRect">
            <a:avLst/>
          </a:prstGeom>
          <a:blipFill rotWithShape="1">
            <a:blip r:embed="rId7"/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A183F09B-A715-4EEE-C8D8-CE9AF51CAA6D}"/>
              </a:ext>
            </a:extLst>
          </p:cNvPr>
          <p:cNvSpPr/>
          <p:nvPr/>
        </p:nvSpPr>
        <p:spPr>
          <a:xfrm>
            <a:off x="3146659" y="4771569"/>
            <a:ext cx="3183410" cy="731184"/>
          </a:xfrm>
          <a:custGeom>
            <a:avLst/>
            <a:gdLst>
              <a:gd name="connsiteX0" fmla="*/ 0 w 3183410"/>
              <a:gd name="connsiteY0" fmla="*/ 0 h 731184"/>
              <a:gd name="connsiteX1" fmla="*/ 3183410 w 3183410"/>
              <a:gd name="connsiteY1" fmla="*/ 0 h 731184"/>
              <a:gd name="connsiteX2" fmla="*/ 3183410 w 3183410"/>
              <a:gd name="connsiteY2" fmla="*/ 731184 h 731184"/>
              <a:gd name="connsiteX3" fmla="*/ 0 w 3183410"/>
              <a:gd name="connsiteY3" fmla="*/ 731184 h 731184"/>
              <a:gd name="connsiteX4" fmla="*/ 0 w 3183410"/>
              <a:gd name="connsiteY4" fmla="*/ 0 h 7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3410" h="731184">
                <a:moveTo>
                  <a:pt x="0" y="0"/>
                </a:moveTo>
                <a:lnTo>
                  <a:pt x="3183410" y="0"/>
                </a:lnTo>
                <a:lnTo>
                  <a:pt x="3183410" y="731184"/>
                </a:lnTo>
                <a:lnTo>
                  <a:pt x="0" y="7311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  <a:t>Индонезия: данные, связанные </a:t>
            </a:r>
            <a:b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  <a:t>с оказанием государственных услуг, отдельных видов услуг (например, финансовых), оказываемых частными компаниями</a:t>
            </a:r>
            <a:endParaRPr lang="ru-BY" sz="1400" kern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5E8649B-2F03-53E3-6DBA-C54B9741F6E6}"/>
              </a:ext>
            </a:extLst>
          </p:cNvPr>
          <p:cNvSpPr/>
          <p:nvPr/>
        </p:nvSpPr>
        <p:spPr>
          <a:xfrm>
            <a:off x="6748588" y="3801565"/>
            <a:ext cx="1510102" cy="900000"/>
          </a:xfrm>
          <a:prstGeom prst="roundRect">
            <a:avLst/>
          </a:prstGeom>
          <a:blipFill rotWithShape="1">
            <a:blip r:embed="rId8"/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4ED06C66-5D42-C995-1487-29036907A440}"/>
              </a:ext>
            </a:extLst>
          </p:cNvPr>
          <p:cNvSpPr/>
          <p:nvPr/>
        </p:nvSpPr>
        <p:spPr>
          <a:xfrm>
            <a:off x="6518216" y="4774822"/>
            <a:ext cx="1970846" cy="731184"/>
          </a:xfrm>
          <a:custGeom>
            <a:avLst/>
            <a:gdLst>
              <a:gd name="connsiteX0" fmla="*/ 0 w 1970846"/>
              <a:gd name="connsiteY0" fmla="*/ 0 h 731184"/>
              <a:gd name="connsiteX1" fmla="*/ 1970846 w 1970846"/>
              <a:gd name="connsiteY1" fmla="*/ 0 h 731184"/>
              <a:gd name="connsiteX2" fmla="*/ 1970846 w 1970846"/>
              <a:gd name="connsiteY2" fmla="*/ 731184 h 731184"/>
              <a:gd name="connsiteX3" fmla="*/ 0 w 1970846"/>
              <a:gd name="connsiteY3" fmla="*/ 731184 h 731184"/>
              <a:gd name="connsiteX4" fmla="*/ 0 w 1970846"/>
              <a:gd name="connsiteY4" fmla="*/ 0 h 7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846" h="731184">
                <a:moveTo>
                  <a:pt x="0" y="0"/>
                </a:moveTo>
                <a:lnTo>
                  <a:pt x="1970846" y="0"/>
                </a:lnTo>
                <a:lnTo>
                  <a:pt x="1970846" y="731184"/>
                </a:lnTo>
                <a:lnTo>
                  <a:pt x="0" y="7311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  <a:t>Индия: пользовательские данные поставщиков платежных услуг</a:t>
            </a:r>
            <a:endParaRPr lang="ru-BY" sz="1400" kern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A565552-9AF8-26F7-7095-938EE01F67B7}"/>
              </a:ext>
            </a:extLst>
          </p:cNvPr>
          <p:cNvSpPr/>
          <p:nvPr/>
        </p:nvSpPr>
        <p:spPr>
          <a:xfrm>
            <a:off x="9539253" y="3875656"/>
            <a:ext cx="1372182" cy="900000"/>
          </a:xfrm>
          <a:prstGeom prst="roundRect">
            <a:avLst/>
          </a:prstGeom>
          <a:blipFill rotWithShape="1">
            <a:blip r:embed="rId9"/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869ABC6C-F582-485B-64AF-732C5B59BCAE}"/>
              </a:ext>
            </a:extLst>
          </p:cNvPr>
          <p:cNvSpPr/>
          <p:nvPr/>
        </p:nvSpPr>
        <p:spPr>
          <a:xfrm>
            <a:off x="9239921" y="4780996"/>
            <a:ext cx="1970846" cy="731184"/>
          </a:xfrm>
          <a:custGeom>
            <a:avLst/>
            <a:gdLst>
              <a:gd name="connsiteX0" fmla="*/ 0 w 1970846"/>
              <a:gd name="connsiteY0" fmla="*/ 0 h 731184"/>
              <a:gd name="connsiteX1" fmla="*/ 1970846 w 1970846"/>
              <a:gd name="connsiteY1" fmla="*/ 0 h 731184"/>
              <a:gd name="connsiteX2" fmla="*/ 1970846 w 1970846"/>
              <a:gd name="connsiteY2" fmla="*/ 731184 h 731184"/>
              <a:gd name="connsiteX3" fmla="*/ 0 w 1970846"/>
              <a:gd name="connsiteY3" fmla="*/ 731184 h 731184"/>
              <a:gd name="connsiteX4" fmla="*/ 0 w 1970846"/>
              <a:gd name="connsiteY4" fmla="*/ 0 h 7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846" h="731184">
                <a:moveTo>
                  <a:pt x="0" y="0"/>
                </a:moveTo>
                <a:lnTo>
                  <a:pt x="1970846" y="0"/>
                </a:lnTo>
                <a:lnTo>
                  <a:pt x="1970846" y="731184"/>
                </a:lnTo>
                <a:lnTo>
                  <a:pt x="0" y="7311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  <a:t>Венесуэла, Турция: данные, связанные </a:t>
            </a:r>
            <a:b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400" kern="1200" dirty="0">
                <a:latin typeface="Cambria" panose="02040503050406030204" pitchFamily="18" charset="0"/>
                <a:ea typeface="Cambria" panose="02040503050406030204" pitchFamily="18" charset="0"/>
              </a:rPr>
              <a:t>с электронными платежами</a:t>
            </a:r>
            <a:endParaRPr lang="ru-BY" sz="1400" kern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56C82994-F8F1-8930-9A3F-BA8FB2893A82}"/>
              </a:ext>
            </a:extLst>
          </p:cNvPr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8573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98D1C27-2B42-3721-0AA0-5AED75534E83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831126136"/>
              </p:ext>
            </p:extLst>
          </p:nvPr>
        </p:nvGraphicFramePr>
        <p:xfrm>
          <a:off x="56415" y="1770452"/>
          <a:ext cx="12079170" cy="4941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87148-1A72-C576-36D7-60CC7B69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181" y="861707"/>
            <a:ext cx="9998926" cy="946452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Примеры требований по локализации </a:t>
            </a:r>
            <a:b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по законодательству Республики Беларусь</a:t>
            </a:r>
            <a:endParaRPr lang="ru-BY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27029BEC-B7FC-388C-C2EC-385F452FB053}"/>
              </a:ext>
            </a:extLst>
          </p:cNvPr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528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F8C98-5D76-9D89-C61E-4573A84F5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279" y="735323"/>
            <a:ext cx="10972440" cy="1144800"/>
          </a:xfrm>
        </p:spPr>
        <p:txBody>
          <a:bodyPr/>
          <a:lstStyle/>
          <a:p>
            <a:pPr algn="ctr"/>
            <a:r>
              <a:rPr lang="ru-RU" sz="18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Чувствительные </a:t>
            </a:r>
            <a:r>
              <a:rPr lang="ru-BY" sz="1800" b="1" kern="0" dirty="0">
                <a:solidFill>
                  <a:srgbClr val="2424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персональные данные, которые м</a:t>
            </a:r>
            <a:r>
              <a:rPr lang="ru-RU" sz="1800" b="1" kern="0" dirty="0" err="1">
                <a:solidFill>
                  <a:srgbClr val="2424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огут</a:t>
            </a:r>
            <a:r>
              <a:rPr lang="ru-RU" sz="1800" b="1" kern="0" dirty="0">
                <a:solidFill>
                  <a:srgbClr val="2424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быть</a:t>
            </a:r>
            <a:r>
              <a:rPr lang="ru-BY" sz="1800" b="1" kern="0" dirty="0">
                <a:solidFill>
                  <a:srgbClr val="2424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BY" sz="1800" b="1" kern="0" dirty="0" err="1">
                <a:solidFill>
                  <a:srgbClr val="2424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локализова</a:t>
            </a:r>
            <a:r>
              <a:rPr lang="ru-RU" sz="1800" b="1" kern="0" dirty="0" err="1">
                <a:solidFill>
                  <a:srgbClr val="2424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ны</a:t>
            </a:r>
            <a:r>
              <a:rPr lang="ru-RU" sz="1800" b="1" kern="0" dirty="0">
                <a:solidFill>
                  <a:srgbClr val="2424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при их обработке белорусскими организациями и ИП </a:t>
            </a:r>
            <a:r>
              <a:rPr lang="ru-BY" sz="1800" b="1" kern="0" dirty="0">
                <a:solidFill>
                  <a:srgbClr val="2424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 использованием информационных сетей и систем, имеющих подключение к Интернет</a:t>
            </a:r>
            <a:r>
              <a:rPr lang="ru-RU" sz="1800" b="1" kern="0" dirty="0">
                <a:solidFill>
                  <a:srgbClr val="2424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</a:t>
            </a:r>
            <a:r>
              <a:rPr lang="ru-BY" sz="1800" b="1" kern="0" dirty="0">
                <a:solidFill>
                  <a:srgbClr val="2424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информационных ресурсов, размещенных в Интернет</a:t>
            </a:r>
            <a:r>
              <a:rPr lang="ru-RU" sz="1800" b="1" kern="0" dirty="0">
                <a:solidFill>
                  <a:srgbClr val="2424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е</a:t>
            </a:r>
            <a:endParaRPr lang="ru-BY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12B4B74-1E3E-F548-3E2C-8E7866C50FE1}"/>
              </a:ext>
            </a:extLst>
          </p:cNvPr>
          <p:cNvGrpSpPr/>
          <p:nvPr/>
        </p:nvGrpSpPr>
        <p:grpSpPr>
          <a:xfrm>
            <a:off x="2007505" y="2069388"/>
            <a:ext cx="8744467" cy="2679208"/>
            <a:chOff x="2007505" y="1927983"/>
            <a:chExt cx="8744467" cy="2679208"/>
          </a:xfrm>
        </p:grpSpPr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916AE69A-803D-C2A9-F72A-FA2307A6043B}"/>
                </a:ext>
              </a:extLst>
            </p:cNvPr>
            <p:cNvSpPr/>
            <p:nvPr/>
          </p:nvSpPr>
          <p:spPr>
            <a:xfrm>
              <a:off x="2007505" y="1927983"/>
              <a:ext cx="2033597" cy="756000"/>
            </a:xfrm>
            <a:custGeom>
              <a:avLst/>
              <a:gdLst>
                <a:gd name="connsiteX0" fmla="*/ 0 w 2033597"/>
                <a:gd name="connsiteY0" fmla="*/ 0 h 1220158"/>
                <a:gd name="connsiteX1" fmla="*/ 2033597 w 2033597"/>
                <a:gd name="connsiteY1" fmla="*/ 0 h 1220158"/>
                <a:gd name="connsiteX2" fmla="*/ 2033597 w 2033597"/>
                <a:gd name="connsiteY2" fmla="*/ 1220158 h 1220158"/>
                <a:gd name="connsiteX3" fmla="*/ 0 w 2033597"/>
                <a:gd name="connsiteY3" fmla="*/ 1220158 h 1220158"/>
                <a:gd name="connsiteX4" fmla="*/ 0 w 2033597"/>
                <a:gd name="connsiteY4" fmla="*/ 0 h 122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97" h="1220158">
                  <a:moveTo>
                    <a:pt x="0" y="0"/>
                  </a:moveTo>
                  <a:lnTo>
                    <a:pt x="2033597" y="0"/>
                  </a:lnTo>
                  <a:lnTo>
                    <a:pt x="2033597" y="1220158"/>
                  </a:lnTo>
                  <a:lnTo>
                    <a:pt x="0" y="12201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адвокатская тайна;</a:t>
              </a:r>
              <a:endParaRPr lang="ru-BY" sz="1500" kern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B83B7931-5E5F-22F9-3589-BCCEFA621B94}"/>
                </a:ext>
              </a:extLst>
            </p:cNvPr>
            <p:cNvSpPr/>
            <p:nvPr/>
          </p:nvSpPr>
          <p:spPr>
            <a:xfrm>
              <a:off x="4244462" y="1927983"/>
              <a:ext cx="2033597" cy="756000"/>
            </a:xfrm>
            <a:custGeom>
              <a:avLst/>
              <a:gdLst>
                <a:gd name="connsiteX0" fmla="*/ 0 w 2033597"/>
                <a:gd name="connsiteY0" fmla="*/ 0 h 1220158"/>
                <a:gd name="connsiteX1" fmla="*/ 2033597 w 2033597"/>
                <a:gd name="connsiteY1" fmla="*/ 0 h 1220158"/>
                <a:gd name="connsiteX2" fmla="*/ 2033597 w 2033597"/>
                <a:gd name="connsiteY2" fmla="*/ 1220158 h 1220158"/>
                <a:gd name="connsiteX3" fmla="*/ 0 w 2033597"/>
                <a:gd name="connsiteY3" fmla="*/ 1220158 h 1220158"/>
                <a:gd name="connsiteX4" fmla="*/ 0 w 2033597"/>
                <a:gd name="connsiteY4" fmla="*/ 0 h 122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97" h="1220158">
                  <a:moveTo>
                    <a:pt x="0" y="0"/>
                  </a:moveTo>
                  <a:lnTo>
                    <a:pt x="2033597" y="0"/>
                  </a:lnTo>
                  <a:lnTo>
                    <a:pt x="2033597" y="1220158"/>
                  </a:lnTo>
                  <a:lnTo>
                    <a:pt x="0" y="12201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kern="1200">
                  <a:latin typeface="Cambria" panose="02040503050406030204" pitchFamily="18" charset="0"/>
                  <a:ea typeface="Cambria" panose="02040503050406030204" pitchFamily="18" charset="0"/>
                </a:rPr>
                <a:t>банковская тайна; </a:t>
              </a:r>
              <a:endParaRPr lang="ru-BY" sz="1500" kern="1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907498A5-AB6D-39F3-37BE-B66715F7E1F8}"/>
                </a:ext>
              </a:extLst>
            </p:cNvPr>
            <p:cNvSpPr/>
            <p:nvPr/>
          </p:nvSpPr>
          <p:spPr>
            <a:xfrm>
              <a:off x="6481418" y="1927983"/>
              <a:ext cx="2033597" cy="756000"/>
            </a:xfrm>
            <a:custGeom>
              <a:avLst/>
              <a:gdLst>
                <a:gd name="connsiteX0" fmla="*/ 0 w 2033597"/>
                <a:gd name="connsiteY0" fmla="*/ 0 h 1220158"/>
                <a:gd name="connsiteX1" fmla="*/ 2033597 w 2033597"/>
                <a:gd name="connsiteY1" fmla="*/ 0 h 1220158"/>
                <a:gd name="connsiteX2" fmla="*/ 2033597 w 2033597"/>
                <a:gd name="connsiteY2" fmla="*/ 1220158 h 1220158"/>
                <a:gd name="connsiteX3" fmla="*/ 0 w 2033597"/>
                <a:gd name="connsiteY3" fmla="*/ 1220158 h 1220158"/>
                <a:gd name="connsiteX4" fmla="*/ 0 w 2033597"/>
                <a:gd name="connsiteY4" fmla="*/ 0 h 122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97" h="1220158">
                  <a:moveTo>
                    <a:pt x="0" y="0"/>
                  </a:moveTo>
                  <a:lnTo>
                    <a:pt x="2033597" y="0"/>
                  </a:lnTo>
                  <a:lnTo>
                    <a:pt x="2033597" y="1220158"/>
                  </a:lnTo>
                  <a:lnTo>
                    <a:pt x="0" y="12201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kern="1200">
                  <a:latin typeface="Cambria" panose="02040503050406030204" pitchFamily="18" charset="0"/>
                  <a:ea typeface="Cambria" panose="02040503050406030204" pitchFamily="18" charset="0"/>
                </a:rPr>
                <a:t>врачебная тайна;</a:t>
              </a:r>
              <a:endParaRPr lang="ru-BY" sz="1500" kern="1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934B9B07-9D21-104C-1FC2-925D9B1C731A}"/>
                </a:ext>
              </a:extLst>
            </p:cNvPr>
            <p:cNvSpPr/>
            <p:nvPr/>
          </p:nvSpPr>
          <p:spPr>
            <a:xfrm>
              <a:off x="8718375" y="1927983"/>
              <a:ext cx="2033597" cy="756000"/>
            </a:xfrm>
            <a:custGeom>
              <a:avLst/>
              <a:gdLst>
                <a:gd name="connsiteX0" fmla="*/ 0 w 2033597"/>
                <a:gd name="connsiteY0" fmla="*/ 0 h 1220158"/>
                <a:gd name="connsiteX1" fmla="*/ 2033597 w 2033597"/>
                <a:gd name="connsiteY1" fmla="*/ 0 h 1220158"/>
                <a:gd name="connsiteX2" fmla="*/ 2033597 w 2033597"/>
                <a:gd name="connsiteY2" fmla="*/ 1220158 h 1220158"/>
                <a:gd name="connsiteX3" fmla="*/ 0 w 2033597"/>
                <a:gd name="connsiteY3" fmla="*/ 1220158 h 1220158"/>
                <a:gd name="connsiteX4" fmla="*/ 0 w 2033597"/>
                <a:gd name="connsiteY4" fmla="*/ 0 h 122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97" h="1220158">
                  <a:moveTo>
                    <a:pt x="0" y="0"/>
                  </a:moveTo>
                  <a:lnTo>
                    <a:pt x="2033597" y="0"/>
                  </a:lnTo>
                  <a:lnTo>
                    <a:pt x="2033597" y="1220158"/>
                  </a:lnTo>
                  <a:lnTo>
                    <a:pt x="0" y="12201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kern="1200">
                  <a:latin typeface="Cambria" panose="02040503050406030204" pitchFamily="18" charset="0"/>
                  <a:ea typeface="Cambria" panose="02040503050406030204" pitchFamily="18" charset="0"/>
                </a:rPr>
                <a:t>налоговая тайна;</a:t>
              </a:r>
              <a:endParaRPr lang="ru-BY" sz="1500" kern="1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69169AA4-6FD3-B27A-80E5-7EF976AB23E3}"/>
                </a:ext>
              </a:extLst>
            </p:cNvPr>
            <p:cNvSpPr/>
            <p:nvPr/>
          </p:nvSpPr>
          <p:spPr>
            <a:xfrm>
              <a:off x="2007505" y="2889587"/>
              <a:ext cx="2033597" cy="756000"/>
            </a:xfrm>
            <a:custGeom>
              <a:avLst/>
              <a:gdLst>
                <a:gd name="connsiteX0" fmla="*/ 0 w 2033597"/>
                <a:gd name="connsiteY0" fmla="*/ 0 h 1220158"/>
                <a:gd name="connsiteX1" fmla="*/ 2033597 w 2033597"/>
                <a:gd name="connsiteY1" fmla="*/ 0 h 1220158"/>
                <a:gd name="connsiteX2" fmla="*/ 2033597 w 2033597"/>
                <a:gd name="connsiteY2" fmla="*/ 1220158 h 1220158"/>
                <a:gd name="connsiteX3" fmla="*/ 0 w 2033597"/>
                <a:gd name="connsiteY3" fmla="*/ 1220158 h 1220158"/>
                <a:gd name="connsiteX4" fmla="*/ 0 w 2033597"/>
                <a:gd name="connsiteY4" fmla="*/ 0 h 122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97" h="1220158">
                  <a:moveTo>
                    <a:pt x="0" y="0"/>
                  </a:moveTo>
                  <a:lnTo>
                    <a:pt x="2033597" y="0"/>
                  </a:lnTo>
                  <a:lnTo>
                    <a:pt x="2033597" y="1220158"/>
                  </a:lnTo>
                  <a:lnTo>
                    <a:pt x="0" y="12201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kern="1200">
                  <a:latin typeface="Cambria" panose="02040503050406030204" pitchFamily="18" charset="0"/>
                  <a:ea typeface="Cambria" panose="02040503050406030204" pitchFamily="18" charset="0"/>
                </a:rPr>
                <a:t>нотариальная тайна;</a:t>
              </a:r>
              <a:endParaRPr lang="ru-BY" sz="1500" kern="1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6CB9ED2A-F9B7-118D-6592-891422A19529}"/>
                </a:ext>
              </a:extLst>
            </p:cNvPr>
            <p:cNvSpPr/>
            <p:nvPr/>
          </p:nvSpPr>
          <p:spPr>
            <a:xfrm>
              <a:off x="4244462" y="2889587"/>
              <a:ext cx="2033597" cy="756000"/>
            </a:xfrm>
            <a:custGeom>
              <a:avLst/>
              <a:gdLst>
                <a:gd name="connsiteX0" fmla="*/ 0 w 2033597"/>
                <a:gd name="connsiteY0" fmla="*/ 0 h 1220158"/>
                <a:gd name="connsiteX1" fmla="*/ 2033597 w 2033597"/>
                <a:gd name="connsiteY1" fmla="*/ 0 h 1220158"/>
                <a:gd name="connsiteX2" fmla="*/ 2033597 w 2033597"/>
                <a:gd name="connsiteY2" fmla="*/ 1220158 h 1220158"/>
                <a:gd name="connsiteX3" fmla="*/ 0 w 2033597"/>
                <a:gd name="connsiteY3" fmla="*/ 1220158 h 1220158"/>
                <a:gd name="connsiteX4" fmla="*/ 0 w 2033597"/>
                <a:gd name="connsiteY4" fmla="*/ 0 h 122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97" h="1220158">
                  <a:moveTo>
                    <a:pt x="0" y="0"/>
                  </a:moveTo>
                  <a:lnTo>
                    <a:pt x="2033597" y="0"/>
                  </a:lnTo>
                  <a:lnTo>
                    <a:pt x="2033597" y="1220158"/>
                  </a:lnTo>
                  <a:lnTo>
                    <a:pt x="0" y="12201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BY" sz="1500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тайн</a:t>
              </a:r>
              <a:r>
                <a:rPr lang="ru-RU" sz="1500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а</a:t>
              </a:r>
              <a:r>
                <a:rPr lang="ru-BY" sz="1500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 усыновления;</a:t>
              </a:r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D70A0D3D-A7B7-7844-6E7E-BD8FCF2A1F73}"/>
                </a:ext>
              </a:extLst>
            </p:cNvPr>
            <p:cNvSpPr/>
            <p:nvPr/>
          </p:nvSpPr>
          <p:spPr>
            <a:xfrm>
              <a:off x="6481418" y="2889587"/>
              <a:ext cx="2033597" cy="756000"/>
            </a:xfrm>
            <a:custGeom>
              <a:avLst/>
              <a:gdLst>
                <a:gd name="connsiteX0" fmla="*/ 0 w 2033597"/>
                <a:gd name="connsiteY0" fmla="*/ 0 h 1220158"/>
                <a:gd name="connsiteX1" fmla="*/ 2033597 w 2033597"/>
                <a:gd name="connsiteY1" fmla="*/ 0 h 1220158"/>
                <a:gd name="connsiteX2" fmla="*/ 2033597 w 2033597"/>
                <a:gd name="connsiteY2" fmla="*/ 1220158 h 1220158"/>
                <a:gd name="connsiteX3" fmla="*/ 0 w 2033597"/>
                <a:gd name="connsiteY3" fmla="*/ 1220158 h 1220158"/>
                <a:gd name="connsiteX4" fmla="*/ 0 w 2033597"/>
                <a:gd name="connsiteY4" fmla="*/ 0 h 122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97" h="1220158">
                  <a:moveTo>
                    <a:pt x="0" y="0"/>
                  </a:moveTo>
                  <a:lnTo>
                    <a:pt x="2033597" y="0"/>
                  </a:lnTo>
                  <a:lnTo>
                    <a:pt x="2033597" y="1220158"/>
                  </a:lnTo>
                  <a:lnTo>
                    <a:pt x="0" y="12201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BY" sz="1500" kern="1200">
                  <a:latin typeface="Cambria" panose="02040503050406030204" pitchFamily="18" charset="0"/>
                  <a:ea typeface="Cambria" panose="02040503050406030204" pitchFamily="18" charset="0"/>
                </a:rPr>
                <a:t>т</a:t>
              </a:r>
              <a:r>
                <a:rPr lang="ru-RU" sz="1500" kern="1200">
                  <a:latin typeface="Cambria" panose="02040503050406030204" pitchFamily="18" charset="0"/>
                  <a:ea typeface="Cambria" panose="02040503050406030204" pitchFamily="18" charset="0"/>
                </a:rPr>
                <a:t>айна </a:t>
              </a:r>
              <a:r>
                <a:rPr lang="ru-BY" sz="1500" kern="1200">
                  <a:latin typeface="Cambria" panose="02040503050406030204" pitchFamily="18" charset="0"/>
                  <a:ea typeface="Cambria" panose="02040503050406030204" pitchFamily="18" charset="0"/>
                </a:rPr>
                <a:t>почтовой связи;</a:t>
              </a:r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84074574-F271-317A-4023-88644EDF7C13}"/>
                </a:ext>
              </a:extLst>
            </p:cNvPr>
            <p:cNvSpPr/>
            <p:nvPr/>
          </p:nvSpPr>
          <p:spPr>
            <a:xfrm>
              <a:off x="8718375" y="2889587"/>
              <a:ext cx="2033597" cy="756000"/>
            </a:xfrm>
            <a:custGeom>
              <a:avLst/>
              <a:gdLst>
                <a:gd name="connsiteX0" fmla="*/ 0 w 2033597"/>
                <a:gd name="connsiteY0" fmla="*/ 0 h 1220158"/>
                <a:gd name="connsiteX1" fmla="*/ 2033597 w 2033597"/>
                <a:gd name="connsiteY1" fmla="*/ 0 h 1220158"/>
                <a:gd name="connsiteX2" fmla="*/ 2033597 w 2033597"/>
                <a:gd name="connsiteY2" fmla="*/ 1220158 h 1220158"/>
                <a:gd name="connsiteX3" fmla="*/ 0 w 2033597"/>
                <a:gd name="connsiteY3" fmla="*/ 1220158 h 1220158"/>
                <a:gd name="connsiteX4" fmla="*/ 0 w 2033597"/>
                <a:gd name="connsiteY4" fmla="*/ 0 h 122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97" h="1220158">
                  <a:moveTo>
                    <a:pt x="0" y="0"/>
                  </a:moveTo>
                  <a:lnTo>
                    <a:pt x="2033597" y="0"/>
                  </a:lnTo>
                  <a:lnTo>
                    <a:pt x="2033597" y="1220158"/>
                  </a:lnTo>
                  <a:lnTo>
                    <a:pt x="0" y="12201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BY" sz="1500" kern="1200">
                  <a:latin typeface="Cambria" panose="02040503050406030204" pitchFamily="18" charset="0"/>
                  <a:ea typeface="Cambria" panose="02040503050406030204" pitchFamily="18" charset="0"/>
                </a:rPr>
                <a:t>т</a:t>
              </a:r>
              <a:r>
                <a:rPr lang="ru-RU" sz="1500" kern="1200">
                  <a:latin typeface="Cambria" panose="02040503050406030204" pitchFamily="18" charset="0"/>
                  <a:ea typeface="Cambria" panose="02040503050406030204" pitchFamily="18" charset="0"/>
                </a:rPr>
                <a:t>айна </a:t>
              </a:r>
              <a:r>
                <a:rPr lang="ru-BY" sz="1500" kern="1200">
                  <a:latin typeface="Cambria" panose="02040503050406030204" pitchFamily="18" charset="0"/>
                  <a:ea typeface="Cambria" panose="02040503050406030204" pitchFamily="18" charset="0"/>
                </a:rPr>
                <a:t>сведений о страховании;</a:t>
              </a:r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BFC0F92F-5ACD-316B-C32D-32A25C665CE8}"/>
                </a:ext>
              </a:extLst>
            </p:cNvPr>
            <p:cNvSpPr/>
            <p:nvPr/>
          </p:nvSpPr>
          <p:spPr>
            <a:xfrm>
              <a:off x="3125983" y="3851191"/>
              <a:ext cx="2033597" cy="756000"/>
            </a:xfrm>
            <a:custGeom>
              <a:avLst/>
              <a:gdLst>
                <a:gd name="connsiteX0" fmla="*/ 0 w 2033597"/>
                <a:gd name="connsiteY0" fmla="*/ 0 h 1220158"/>
                <a:gd name="connsiteX1" fmla="*/ 2033597 w 2033597"/>
                <a:gd name="connsiteY1" fmla="*/ 0 h 1220158"/>
                <a:gd name="connsiteX2" fmla="*/ 2033597 w 2033597"/>
                <a:gd name="connsiteY2" fmla="*/ 1220158 h 1220158"/>
                <a:gd name="connsiteX3" fmla="*/ 0 w 2033597"/>
                <a:gd name="connsiteY3" fmla="*/ 1220158 h 1220158"/>
                <a:gd name="connsiteX4" fmla="*/ 0 w 2033597"/>
                <a:gd name="connsiteY4" fmla="*/ 0 h 122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97" h="1220158">
                  <a:moveTo>
                    <a:pt x="0" y="0"/>
                  </a:moveTo>
                  <a:lnTo>
                    <a:pt x="2033597" y="0"/>
                  </a:lnTo>
                  <a:lnTo>
                    <a:pt x="2033597" y="1220158"/>
                  </a:lnTo>
                  <a:lnTo>
                    <a:pt x="0" y="12201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биометрические данные;</a:t>
              </a:r>
              <a:endParaRPr lang="ru-BY" sz="1500" kern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920F5B7-A4B6-2F9C-1CB0-BDFA8A195FA7}"/>
                </a:ext>
              </a:extLst>
            </p:cNvPr>
            <p:cNvSpPr/>
            <p:nvPr/>
          </p:nvSpPr>
          <p:spPr>
            <a:xfrm>
              <a:off x="5362940" y="3851191"/>
              <a:ext cx="2033597" cy="756000"/>
            </a:xfrm>
            <a:custGeom>
              <a:avLst/>
              <a:gdLst>
                <a:gd name="connsiteX0" fmla="*/ 0 w 2033597"/>
                <a:gd name="connsiteY0" fmla="*/ 0 h 1220158"/>
                <a:gd name="connsiteX1" fmla="*/ 2033597 w 2033597"/>
                <a:gd name="connsiteY1" fmla="*/ 0 h 1220158"/>
                <a:gd name="connsiteX2" fmla="*/ 2033597 w 2033597"/>
                <a:gd name="connsiteY2" fmla="*/ 1220158 h 1220158"/>
                <a:gd name="connsiteX3" fmla="*/ 0 w 2033597"/>
                <a:gd name="connsiteY3" fmla="*/ 1220158 h 1220158"/>
                <a:gd name="connsiteX4" fmla="*/ 0 w 2033597"/>
                <a:gd name="connsiteY4" fmla="*/ 0 h 122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97" h="1220158">
                  <a:moveTo>
                    <a:pt x="0" y="0"/>
                  </a:moveTo>
                  <a:lnTo>
                    <a:pt x="2033597" y="0"/>
                  </a:lnTo>
                  <a:lnTo>
                    <a:pt x="2033597" y="1220158"/>
                  </a:lnTo>
                  <a:lnTo>
                    <a:pt x="0" y="12201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kern="1200">
                  <a:latin typeface="Cambria" panose="02040503050406030204" pitchFamily="18" charset="0"/>
                  <a:ea typeface="Cambria" panose="02040503050406030204" pitchFamily="18" charset="0"/>
                </a:rPr>
                <a:t>генетические данные;</a:t>
              </a:r>
              <a:endParaRPr lang="ru-BY" sz="1500" kern="1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C4F931A5-56BB-8C0E-3D66-E2587F4D4642}"/>
                </a:ext>
              </a:extLst>
            </p:cNvPr>
            <p:cNvSpPr/>
            <p:nvPr/>
          </p:nvSpPr>
          <p:spPr>
            <a:xfrm>
              <a:off x="7599897" y="3851191"/>
              <a:ext cx="2033597" cy="756000"/>
            </a:xfrm>
            <a:custGeom>
              <a:avLst/>
              <a:gdLst>
                <a:gd name="connsiteX0" fmla="*/ 0 w 2033597"/>
                <a:gd name="connsiteY0" fmla="*/ 0 h 1220158"/>
                <a:gd name="connsiteX1" fmla="*/ 2033597 w 2033597"/>
                <a:gd name="connsiteY1" fmla="*/ 0 h 1220158"/>
                <a:gd name="connsiteX2" fmla="*/ 2033597 w 2033597"/>
                <a:gd name="connsiteY2" fmla="*/ 1220158 h 1220158"/>
                <a:gd name="connsiteX3" fmla="*/ 0 w 2033597"/>
                <a:gd name="connsiteY3" fmla="*/ 1220158 h 1220158"/>
                <a:gd name="connsiteX4" fmla="*/ 0 w 2033597"/>
                <a:gd name="connsiteY4" fmla="*/ 0 h 122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97" h="1220158">
                  <a:moveTo>
                    <a:pt x="0" y="0"/>
                  </a:moveTo>
                  <a:lnTo>
                    <a:pt x="2033597" y="0"/>
                  </a:lnTo>
                  <a:lnTo>
                    <a:pt x="2033597" y="1220158"/>
                  </a:lnTo>
                  <a:lnTo>
                    <a:pt x="0" y="122015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данные </a:t>
              </a:r>
              <a:r>
                <a:rPr lang="ru-BY" sz="1500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несовершеннолетних.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0AB6A1C-D246-FC01-CBEA-75184C8725DF}"/>
              </a:ext>
            </a:extLst>
          </p:cNvPr>
          <p:cNvSpPr/>
          <p:nvPr/>
        </p:nvSpPr>
        <p:spPr>
          <a:xfrm>
            <a:off x="2063378" y="5026768"/>
            <a:ext cx="8632722" cy="6408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Исключение: передача данных по схеме «оператор — оператор».</a:t>
            </a:r>
            <a:endParaRPr lang="ru-BY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PlaceHolder 3">
            <a:extLst>
              <a:ext uri="{FF2B5EF4-FFF2-40B4-BE49-F238E27FC236}">
                <a16:creationId xmlns:a16="http://schemas.microsoft.com/office/drawing/2014/main" id="{AE22EB43-03CE-3B69-9147-79F727921360}"/>
              </a:ext>
            </a:extLst>
          </p:cNvPr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479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2643480" y="2649600"/>
            <a:ext cx="7340760" cy="249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4000" b="0" strike="noStrike" spc="-1" dirty="0">
                <a:solidFill>
                  <a:srgbClr val="000000"/>
                </a:solidFill>
                <a:latin typeface="Cambria"/>
                <a:ea typeface="Cambria"/>
              </a:rPr>
              <a:t>Спасибо за внимание!</a:t>
            </a:r>
            <a:br>
              <a:rPr dirty="0"/>
            </a:br>
            <a:br>
              <a:rPr lang="ru-BY" dirty="0"/>
            </a:br>
            <a:br>
              <a:rPr lang="ru-BY" dirty="0"/>
            </a:br>
            <a:endParaRPr lang="ru-BY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43DB111-2CE5-570D-726A-B92C914E864B}"/>
              </a:ext>
            </a:extLst>
          </p:cNvPr>
          <p:cNvGrpSpPr/>
          <p:nvPr/>
        </p:nvGrpSpPr>
        <p:grpSpPr>
          <a:xfrm>
            <a:off x="2222760" y="4115936"/>
            <a:ext cx="2070876" cy="1691459"/>
            <a:chOff x="9220200" y="970063"/>
            <a:chExt cx="2070876" cy="1639825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B2A4E1B1-86BB-6021-CCB4-36E8C367E4E7}"/>
                </a:ext>
              </a:extLst>
            </p:cNvPr>
            <p:cNvSpPr/>
            <p:nvPr/>
          </p:nvSpPr>
          <p:spPr>
            <a:xfrm>
              <a:off x="9578889" y="970063"/>
              <a:ext cx="1353499" cy="1353499"/>
            </a:xfrm>
            <a:custGeom>
              <a:avLst/>
              <a:gdLst/>
              <a:ahLst/>
              <a:cxnLst/>
              <a:rect l="l" t="t" r="r" b="b"/>
              <a:pathLst>
                <a:path w="3562324" h="3562324">
                  <a:moveTo>
                    <a:pt x="0" y="0"/>
                  </a:moveTo>
                  <a:lnTo>
                    <a:pt x="3562324" y="0"/>
                  </a:lnTo>
                  <a:lnTo>
                    <a:pt x="3562324" y="3562324"/>
                  </a:lnTo>
                  <a:lnTo>
                    <a:pt x="0" y="3562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ru-BY" dirty="0"/>
            </a:p>
          </p:txBody>
        </p:sp>
        <p:sp>
          <p:nvSpPr>
            <p:cNvPr id="4" name="TextBox 9">
              <a:extLst>
                <a:ext uri="{FF2B5EF4-FFF2-40B4-BE49-F238E27FC236}">
                  <a16:creationId xmlns:a16="http://schemas.microsoft.com/office/drawing/2014/main" id="{769D15DE-B33C-6227-2039-74051E2C90D2}"/>
                </a:ext>
              </a:extLst>
            </p:cNvPr>
            <p:cNvSpPr txBox="1"/>
            <p:nvPr/>
          </p:nvSpPr>
          <p:spPr>
            <a:xfrm>
              <a:off x="9220200" y="2212343"/>
              <a:ext cx="2070876" cy="3975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1600" dirty="0">
                  <a:latin typeface="Roboto"/>
                  <a:hlinkClick r:id="rId4" tooltip="https://cpd.by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https://cpd.by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2C40D34-15F2-B254-C47C-B0BC60940A00}"/>
              </a:ext>
            </a:extLst>
          </p:cNvPr>
          <p:cNvGrpSpPr/>
          <p:nvPr/>
        </p:nvGrpSpPr>
        <p:grpSpPr>
          <a:xfrm>
            <a:off x="5301001" y="4113362"/>
            <a:ext cx="1589998" cy="1721626"/>
            <a:chOff x="9474710" y="2789540"/>
            <a:chExt cx="1589998" cy="1721626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AC907935-3ABD-5484-9038-A2443EA1FAD2}"/>
                </a:ext>
              </a:extLst>
            </p:cNvPr>
            <p:cNvSpPr/>
            <p:nvPr/>
          </p:nvSpPr>
          <p:spPr>
            <a:xfrm>
              <a:off x="9582479" y="2789540"/>
              <a:ext cx="1349909" cy="1349909"/>
            </a:xfrm>
            <a:custGeom>
              <a:avLst/>
              <a:gdLst/>
              <a:ahLst/>
              <a:cxnLst/>
              <a:rect l="l" t="t" r="r" b="b"/>
              <a:pathLst>
                <a:path w="3552874" h="3552874">
                  <a:moveTo>
                    <a:pt x="0" y="0"/>
                  </a:moveTo>
                  <a:lnTo>
                    <a:pt x="3552875" y="0"/>
                  </a:lnTo>
                  <a:lnTo>
                    <a:pt x="3552875" y="3552874"/>
                  </a:lnTo>
                  <a:lnTo>
                    <a:pt x="0" y="3552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275E2CFF-CA4A-3D14-6D8E-830720DAE6A0}"/>
                </a:ext>
              </a:extLst>
            </p:cNvPr>
            <p:cNvSpPr txBox="1"/>
            <p:nvPr/>
          </p:nvSpPr>
          <p:spPr>
            <a:xfrm>
              <a:off x="9474710" y="4064291"/>
              <a:ext cx="1589998" cy="446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1600" dirty="0">
                  <a:latin typeface="Roboto"/>
                  <a:hlinkClick r:id="rId4" tooltip="https://cpd.by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t.me/</a:t>
              </a:r>
              <a:r>
                <a:rPr lang="en-US" sz="1600" dirty="0" err="1">
                  <a:latin typeface="Roboto"/>
                  <a:hlinkClick r:id="rId4" tooltip="https://cpd.by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cpd_by</a:t>
              </a:r>
              <a:endParaRPr lang="en-US" sz="1600" dirty="0">
                <a:latin typeface="Roboto"/>
                <a:hlinkClick r:id="rId4" tooltip="https://cpd.b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B05FFAD-17F0-CC54-7514-873930801569}"/>
              </a:ext>
            </a:extLst>
          </p:cNvPr>
          <p:cNvGrpSpPr/>
          <p:nvPr/>
        </p:nvGrpSpPr>
        <p:grpSpPr>
          <a:xfrm>
            <a:off x="8257052" y="4180858"/>
            <a:ext cx="1349909" cy="1673668"/>
            <a:chOff x="9582479" y="4468683"/>
            <a:chExt cx="1349909" cy="1673668"/>
          </a:xfrm>
        </p:grpSpPr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58C4214B-F71B-492F-9DE3-FF576F4BC6BF}"/>
                </a:ext>
              </a:extLst>
            </p:cNvPr>
            <p:cNvSpPr/>
            <p:nvPr/>
          </p:nvSpPr>
          <p:spPr>
            <a:xfrm>
              <a:off x="9582479" y="4468683"/>
              <a:ext cx="1349909" cy="1349909"/>
            </a:xfrm>
            <a:custGeom>
              <a:avLst/>
              <a:gdLst/>
              <a:ahLst/>
              <a:cxnLst/>
              <a:rect l="l" t="t" r="r" b="b"/>
              <a:pathLst>
                <a:path w="3552874" h="3552874">
                  <a:moveTo>
                    <a:pt x="0" y="0"/>
                  </a:moveTo>
                  <a:lnTo>
                    <a:pt x="3552875" y="0"/>
                  </a:lnTo>
                  <a:lnTo>
                    <a:pt x="3552875" y="3552874"/>
                  </a:lnTo>
                  <a:lnTo>
                    <a:pt x="0" y="3552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038B40B0-AAD3-CDEA-88AF-03BB1A8EA8C7}"/>
                </a:ext>
              </a:extLst>
            </p:cNvPr>
            <p:cNvSpPr txBox="1"/>
            <p:nvPr/>
          </p:nvSpPr>
          <p:spPr>
            <a:xfrm>
              <a:off x="9701078" y="5688269"/>
              <a:ext cx="1112712" cy="454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1600" dirty="0">
                  <a:latin typeface="Roboto"/>
                </a:rPr>
                <a:t>@</a:t>
              </a:r>
              <a:r>
                <a:rPr lang="en-US" sz="1600" dirty="0">
                  <a:latin typeface="Roboto"/>
                  <a:hlinkClick r:id="rId4" tooltip="https://cpd.by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cpd_by</a:t>
              </a:r>
            </a:p>
          </p:txBody>
        </p:sp>
      </p:grpSp>
      <p:sp>
        <p:nvSpPr>
          <p:cNvPr id="14" name="PlaceHolder 3">
            <a:extLst>
              <a:ext uri="{FF2B5EF4-FFF2-40B4-BE49-F238E27FC236}">
                <a16:creationId xmlns:a16="http://schemas.microsoft.com/office/drawing/2014/main" id="{637EFD7B-31AE-2535-5EF8-08890E7E3E03}"/>
              </a:ext>
            </a:extLst>
          </p:cNvPr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094510" y="2606220"/>
            <a:ext cx="10002981" cy="164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ambria"/>
                <a:ea typeface="DejaVu Sans"/>
              </a:rPr>
              <a:t>Свободный оборот персональных данных </a:t>
            </a:r>
            <a:br>
              <a:rPr lang="ru-RU" sz="3200" b="0" strike="noStrike" spc="-1" dirty="0">
                <a:solidFill>
                  <a:srgbClr val="000000"/>
                </a:solidFill>
                <a:latin typeface="Cambria"/>
                <a:ea typeface="DejaVu Sans"/>
              </a:rPr>
            </a:br>
            <a:r>
              <a:rPr lang="ru-RU" sz="3200" b="0" strike="noStrike" spc="-1" dirty="0">
                <a:solidFill>
                  <a:srgbClr val="000000"/>
                </a:solidFill>
                <a:latin typeface="Cambria"/>
                <a:ea typeface="DejaVu Sans"/>
              </a:rPr>
              <a:t>или локализация: глобализация или приватность </a:t>
            </a:r>
            <a:br>
              <a:rPr lang="ru-RU" sz="3200" b="0" strike="noStrike" spc="-1" dirty="0">
                <a:solidFill>
                  <a:srgbClr val="000000"/>
                </a:solidFill>
                <a:latin typeface="Cambria"/>
                <a:ea typeface="DejaVu Sans"/>
              </a:rPr>
            </a:br>
            <a:r>
              <a:rPr lang="ru-RU" sz="3200" b="0" strike="noStrike" spc="-1" dirty="0">
                <a:solidFill>
                  <a:srgbClr val="000000"/>
                </a:solidFill>
                <a:latin typeface="Cambria"/>
                <a:ea typeface="DejaVu Sans"/>
              </a:rPr>
              <a:t>и безопасность</a:t>
            </a:r>
          </a:p>
        </p:txBody>
      </p:sp>
      <p:sp>
        <p:nvSpPr>
          <p:cNvPr id="3" name="PlaceHolder 3">
            <a:extLst>
              <a:ext uri="{FF2B5EF4-FFF2-40B4-BE49-F238E27FC236}">
                <a16:creationId xmlns:a16="http://schemas.microsoft.com/office/drawing/2014/main" id="{02F8A792-EC97-49AD-6647-484A7E8087FD}"/>
              </a:ext>
            </a:extLst>
          </p:cNvPr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72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3"/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A23E0B1-0522-EF53-AF9B-0C233924BD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630829"/>
              </p:ext>
            </p:extLst>
          </p:nvPr>
        </p:nvGraphicFramePr>
        <p:xfrm>
          <a:off x="729673" y="1939635"/>
          <a:ext cx="10732655" cy="3394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5081F58-E27F-2213-5D96-B77399C619CD}"/>
              </a:ext>
            </a:extLst>
          </p:cNvPr>
          <p:cNvSpPr txBox="1"/>
          <p:nvPr/>
        </p:nvSpPr>
        <p:spPr>
          <a:xfrm>
            <a:off x="914400" y="1139416"/>
            <a:ext cx="10363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Локализация чувствительных данных </a:t>
            </a:r>
          </a:p>
          <a:p>
            <a:endParaRPr lang="ru-BY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1780B8-F75B-48D4-4FE5-EE554A6E9BC9}"/>
              </a:ext>
            </a:extLst>
          </p:cNvPr>
          <p:cNvSpPr txBox="1"/>
          <p:nvPr/>
        </p:nvSpPr>
        <p:spPr>
          <a:xfrm>
            <a:off x="914400" y="1139416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Статистика локализации персональных данных</a:t>
            </a:r>
            <a:endParaRPr lang="ru-BY" dirty="0"/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7140E220-68D1-C452-61CD-01FC85FB9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7418923"/>
              </p:ext>
            </p:extLst>
          </p:nvPr>
        </p:nvGraphicFramePr>
        <p:xfrm>
          <a:off x="1063011" y="1924975"/>
          <a:ext cx="4680085" cy="4192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C6D16D7E-39AB-7A6D-D8F4-B546F4015B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1679859"/>
              </p:ext>
            </p:extLst>
          </p:nvPr>
        </p:nvGraphicFramePr>
        <p:xfrm>
          <a:off x="6448904" y="1924975"/>
          <a:ext cx="4680085" cy="4192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PlaceHolder 3">
            <a:extLst>
              <a:ext uri="{FF2B5EF4-FFF2-40B4-BE49-F238E27FC236}">
                <a16:creationId xmlns:a16="http://schemas.microsoft.com/office/drawing/2014/main" id="{84D6D5E3-78A2-2E0E-0A93-5D2C245C356A}"/>
              </a:ext>
            </a:extLst>
          </p:cNvPr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052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E1538-BD40-2740-174B-02752FA06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0" y="1178924"/>
            <a:ext cx="10567601" cy="1144800"/>
          </a:xfrm>
        </p:spPr>
        <p:txBody>
          <a:bodyPr/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Концепция информационной безопасности Республики Беларусь (постановление Совета Безопасности Республики Беларусь от 18.03.2019 № 1)</a:t>
            </a:r>
            <a:b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BY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6EC63-70D3-23BC-3ECB-33987F02EB45}"/>
              </a:ext>
            </a:extLst>
          </p:cNvPr>
          <p:cNvSpPr txBox="1"/>
          <p:nvPr/>
        </p:nvSpPr>
        <p:spPr>
          <a:xfrm>
            <a:off x="538899" y="2336759"/>
            <a:ext cx="11114202" cy="393954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263525" algn="just" fontAlgn="base">
              <a:lnSpc>
                <a:spcPts val="1950"/>
              </a:lnSpc>
            </a:pPr>
            <a:r>
              <a:rPr lang="ru-RU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BY" dirty="0" err="1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ажнейшей</a:t>
            </a: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целевой установкой обеспечения информационной безопасности является </a:t>
            </a:r>
            <a:r>
              <a:rPr lang="ru-BY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информационный суверенитет</a:t>
            </a: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Республики Беларусь.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63525" algn="just" fontAlgn="base">
              <a:lnSpc>
                <a:spcPts val="1950"/>
              </a:lnSpc>
            </a:pPr>
            <a:r>
              <a:rPr lang="ru-RU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BY" dirty="0" err="1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осударство</a:t>
            </a: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обеспечивает </a:t>
            </a:r>
            <a:r>
              <a:rPr lang="ru-BY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защиту национальных рынков информационных </a:t>
            </a:r>
            <a:br>
              <a:rPr lang="ru-RU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BY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телекоммуникационных услуг</a:t>
            </a: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снижающих зависимость от технологий иностранного производства </a:t>
            </a:r>
            <a:br>
              <a:rPr lang="ru-RU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сокращающих цифровое неравенство.</a:t>
            </a:r>
            <a:endParaRPr lang="ru-RU" dirty="0">
              <a:solidFill>
                <a:srgbClr val="24242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63525" algn="just" fontAlgn="base">
              <a:lnSpc>
                <a:spcPts val="1950"/>
              </a:lnSpc>
            </a:pP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Создаются необходимые условия для построения и безопасного развития </a:t>
            </a:r>
            <a:r>
              <a:rPr lang="ru-BY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функциональной, технологически самодостаточной, надежной и устойчивой информационной инфраструктуры.</a:t>
            </a: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Осуществляется защита информационных ресурсов, в том числе персональных данных, обеспечивающая </a:t>
            </a:r>
            <a:r>
              <a:rPr lang="ru-BY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политическую самостоятельность государства</a:t>
            </a: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BY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защищенность жизненного пространства человека,</a:t>
            </a: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сохранение духовных и культурных ценностей белорусского общества, </a:t>
            </a:r>
            <a:r>
              <a:rPr lang="ru-BY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научно-технологические преимущества</a:t>
            </a: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реализацию иных национальных интересов.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63525" algn="just" fontAlgn="base">
              <a:lnSpc>
                <a:spcPts val="1950"/>
              </a:lnSpc>
            </a:pP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Республикой Беларусь реализуется </a:t>
            </a:r>
            <a:r>
              <a:rPr lang="ru-BY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 </a:t>
            </a:r>
            <a:r>
              <a:rPr lang="ru-RU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BY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суверенитета данных</a:t>
            </a:r>
            <a:r>
              <a:rPr lang="ru-RU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BY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63525" algn="just" fontAlgn="base">
              <a:lnSpc>
                <a:spcPts val="1950"/>
              </a:lnSpc>
            </a:pP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Достижение защищенности персональных</a:t>
            </a:r>
            <a:r>
              <a:rPr lang="ru-BY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данных обеспечивает взвешенная государственная политика </a:t>
            </a:r>
            <a:br>
              <a:rPr lang="ru-RU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BY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определению требований к всевозможным субъектам информационных отношений, осуществляющим сбор, обработку и хранение этих данных.</a:t>
            </a:r>
            <a:endParaRPr lang="ru-BY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PlaceHolder 3">
            <a:extLst>
              <a:ext uri="{FF2B5EF4-FFF2-40B4-BE49-F238E27FC236}">
                <a16:creationId xmlns:a16="http://schemas.microsoft.com/office/drawing/2014/main" id="{10730A06-C6BC-BB36-645C-365696057915}"/>
              </a:ext>
            </a:extLst>
          </p:cNvPr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462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5A304-1C5D-AB91-7B2C-FD7A1FC9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013" y="596795"/>
            <a:ext cx="8501974" cy="1144800"/>
          </a:xfrm>
        </p:spPr>
        <p:txBody>
          <a:bodyPr/>
          <a:lstStyle/>
          <a:p>
            <a:pPr algn="ctr"/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Сравнение подходов к обработке данных</a:t>
            </a:r>
            <a:endParaRPr lang="ru-BY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89A32FA-176E-E409-0AEA-2DD788726823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763449315"/>
              </p:ext>
            </p:extLst>
          </p:nvPr>
        </p:nvGraphicFramePr>
        <p:xfrm>
          <a:off x="609600" y="1568665"/>
          <a:ext cx="10972800" cy="4966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153024393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171595212"/>
                    </a:ext>
                  </a:extLst>
                </a:gridCol>
              </a:tblGrid>
              <a:tr h="4128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Свобода оборота данных</a:t>
                      </a:r>
                      <a:endParaRPr lang="ru-BY" sz="1600" kern="1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Локализация</a:t>
                      </a:r>
                      <a:endParaRPr lang="ru-BY" sz="1600" kern="1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958178"/>
                  </a:ext>
                </a:extLst>
              </a:tr>
              <a:tr h="500928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Данные собираются в одной стране, а обрабатываются </a:t>
                      </a:r>
                      <a:b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</a:b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в другой </a:t>
                      </a:r>
                      <a:endParaRPr lang="ru-BY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Данные обрабатываются в стране их сбора</a:t>
                      </a:r>
                      <a:endParaRPr lang="ru-BY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460272"/>
                  </a:ext>
                </a:extLst>
              </a:tr>
              <a:tr h="760858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Масштабное накопление данных в нескольких юрисдикциях (США и Китай – крупнейшие центры хранения данных) </a:t>
                      </a:r>
                      <a:endParaRPr lang="ru-BY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Данные распределены по десяткам юрисдикций</a:t>
                      </a:r>
                      <a:endParaRPr lang="ru-BY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108471"/>
                  </a:ext>
                </a:extLst>
              </a:tr>
              <a:tr h="412814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Где хранятся наши данные?</a:t>
                      </a:r>
                      <a:endParaRPr lang="ru-BY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«Где родился, там и пригодился»</a:t>
                      </a:r>
                      <a:endParaRPr lang="ru-BY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831017"/>
                  </a:ext>
                </a:extLst>
              </a:tr>
              <a:tr h="500928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Выход на новый рынок упрощен</a:t>
                      </a:r>
                      <a:endParaRPr lang="ru-BY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Нужно изучать законы страны деятельности/ разделять данные по признаку резидентства</a:t>
                      </a:r>
                      <a:endParaRPr lang="ru-BY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86108"/>
                  </a:ext>
                </a:extLst>
              </a:tr>
              <a:tr h="500928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Снижение издержек и управление ими (идем туда, где дешевле)</a:t>
                      </a:r>
                      <a:endParaRPr lang="ru-BY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Управление издержками затруднено</a:t>
                      </a:r>
                      <a:endParaRPr lang="ru-BY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631181"/>
                  </a:ext>
                </a:extLst>
              </a:tr>
              <a:tr h="760858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Крупные 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IT</a:t>
                      </a: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-компании выигрывают</a:t>
                      </a:r>
                      <a:endParaRPr lang="ru-BY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Мелкие компании развиваются в комфортных условиях (создание рабочих мест, внедрение инноваций)</a:t>
                      </a:r>
                      <a:endParaRPr lang="ru-BY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026757"/>
                  </a:ext>
                </a:extLst>
              </a:tr>
              <a:tr h="1116044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Риски утечек велики: пострадавшие беззащитны / потребители остаются один на один с крупными зарубежными корпорациями (</a:t>
                      </a: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Google</a:t>
                      </a:r>
                      <a:r>
                        <a:rPr lang="be-BY" sz="16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и т.п.)</a:t>
                      </a:r>
                      <a:endParaRPr lang="ru-BY" sz="16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Крупнейшие утечки — в США и Китае</a:t>
                      </a:r>
                      <a:endParaRPr lang="ru-BY" sz="1600" kern="1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Права пострадавших от утечек защищены (юрисдикция государства обработки данных)</a:t>
                      </a:r>
                      <a:endParaRPr lang="ru-BY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609"/>
                  </a:ext>
                </a:extLst>
              </a:tr>
            </a:tbl>
          </a:graphicData>
        </a:graphic>
      </p:graphicFrame>
      <p:sp>
        <p:nvSpPr>
          <p:cNvPr id="5" name="PlaceHolder 3">
            <a:extLst>
              <a:ext uri="{FF2B5EF4-FFF2-40B4-BE49-F238E27FC236}">
                <a16:creationId xmlns:a16="http://schemas.microsoft.com/office/drawing/2014/main" id="{108448F6-77FA-C7B8-DD96-23B6D88A0836}"/>
              </a:ext>
            </a:extLst>
          </p:cNvPr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033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83525-ABDE-F734-E3BD-6B7FAC74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80" y="1112363"/>
            <a:ext cx="10972440" cy="1144800"/>
          </a:xfrm>
        </p:spPr>
        <p:txBody>
          <a:bodyPr/>
          <a:lstStyle/>
          <a:p>
            <a:pPr algn="ctr"/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Выводы: чем дешевле обработка, тем больше риски −</a:t>
            </a:r>
            <a:b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экономика важна, но не первостепенна</a:t>
            </a:r>
            <a:endParaRPr lang="ru-BY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52A630-69AF-9EAB-0F9C-FE8D5D05561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88117" y="2396804"/>
            <a:ext cx="10015767" cy="2811295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108000" rIns="108000"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Данные представляют собой нечто гораздо большее, чем экономический ресурс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поскольку они связаны и с неприкосновенностью частной жизни, и другими аспектами прав человека, а также </a:t>
            </a:r>
            <a:b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 национальной безопасностью и окружающей средой. Это свидетельствует о необходимости комплексного, целостного подхода к формированию политики в отношении данных.</a:t>
            </a:r>
            <a:endParaRPr lang="ru-BY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0180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(из материалов Межправительственной группы экспертов по электронной торговле и цифровой экономике Совета ООН по торговле и развитию (2023 год)</a:t>
            </a:r>
            <a:endParaRPr lang="ru-BY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BY" dirty="0"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E6D9228D-B120-F027-6264-5CBB6C47C44C}"/>
              </a:ext>
            </a:extLst>
          </p:cNvPr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301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238D0-4A8D-C78A-87F0-CCF5E936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708" y="794656"/>
            <a:ext cx="9986584" cy="609434"/>
          </a:xfrm>
        </p:spPr>
        <p:txBody>
          <a:bodyPr/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Цели локализации персональных данных</a:t>
            </a:r>
            <a:endParaRPr lang="ru-BY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880E584-BD7A-A7A7-D2F9-BD5495596EFE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595648518"/>
              </p:ext>
            </p:extLst>
          </p:nvPr>
        </p:nvGraphicFramePr>
        <p:xfrm>
          <a:off x="609600" y="1187273"/>
          <a:ext cx="10972800" cy="5136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laceHolder 3">
            <a:extLst>
              <a:ext uri="{FF2B5EF4-FFF2-40B4-BE49-F238E27FC236}">
                <a16:creationId xmlns:a16="http://schemas.microsoft.com/office/drawing/2014/main" id="{48A29014-ACA9-C7AA-8709-9348E794BB7A}"/>
              </a:ext>
            </a:extLst>
          </p:cNvPr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2666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CD28622-75CC-18B4-5DDC-8EE75D6A5DFF}"/>
              </a:ext>
            </a:extLst>
          </p:cNvPr>
          <p:cNvSpPr txBox="1">
            <a:spLocks/>
          </p:cNvSpPr>
          <p:nvPr/>
        </p:nvSpPr>
        <p:spPr>
          <a:xfrm>
            <a:off x="1102708" y="794656"/>
            <a:ext cx="9986584" cy="60943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Типы систем локализации данных</a:t>
            </a:r>
            <a:endParaRPr lang="ru-BY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1542B83-3E8C-C13F-E5E9-C4A61937BE63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044679840"/>
              </p:ext>
            </p:extLst>
          </p:nvPr>
        </p:nvGraphicFramePr>
        <p:xfrm>
          <a:off x="338062" y="1362528"/>
          <a:ext cx="11515876" cy="5363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laceHolder 3">
            <a:extLst>
              <a:ext uri="{FF2B5EF4-FFF2-40B4-BE49-F238E27FC236}">
                <a16:creationId xmlns:a16="http://schemas.microsoft.com/office/drawing/2014/main" id="{C5807702-878B-2DD7-217C-C0B83CA22B42}"/>
              </a:ext>
            </a:extLst>
          </p:cNvPr>
          <p:cNvSpPr/>
          <p:nvPr/>
        </p:nvSpPr>
        <p:spPr>
          <a:xfrm>
            <a:off x="1596240" y="304200"/>
            <a:ext cx="5576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B8B8B"/>
                </a:solidFill>
                <a:latin typeface="Cambria"/>
                <a:ea typeface="DejaVu Sans"/>
              </a:rPr>
              <a:t>Национальный центр защиты персональных данных Республики Беларусь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D88CF6-E945-56F5-3AD6-D1790FA66DC7}"/>
              </a:ext>
            </a:extLst>
          </p:cNvPr>
          <p:cNvSpPr/>
          <p:nvPr/>
        </p:nvSpPr>
        <p:spPr>
          <a:xfrm>
            <a:off x="11214841" y="19065"/>
            <a:ext cx="916702" cy="582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ru-BY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51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04B663"/>
      </a:accent4>
      <a:accent5>
        <a:srgbClr val="DF8822"/>
      </a:accent5>
      <a:accent6>
        <a:srgbClr val="BC410A"/>
      </a:accent6>
      <a:hlink>
        <a:srgbClr val="5977C4"/>
      </a:hlink>
      <a:folHlink>
        <a:srgbClr val="01A9B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04B663"/>
      </a:accent4>
      <a:accent5>
        <a:srgbClr val="DF8822"/>
      </a:accent5>
      <a:accent6>
        <a:srgbClr val="BC410A"/>
      </a:accent6>
      <a:hlink>
        <a:srgbClr val="5977C4"/>
      </a:hlink>
      <a:folHlink>
        <a:srgbClr val="01A9B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04B663"/>
      </a:accent4>
      <a:accent5>
        <a:srgbClr val="DF8822"/>
      </a:accent5>
      <a:accent6>
        <a:srgbClr val="BC410A"/>
      </a:accent6>
      <a:hlink>
        <a:srgbClr val="5977C4"/>
      </a:hlink>
      <a:folHlink>
        <a:srgbClr val="01A9B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04B663"/>
      </a:accent4>
      <a:accent5>
        <a:srgbClr val="DF8822"/>
      </a:accent5>
      <a:accent6>
        <a:srgbClr val="BC410A"/>
      </a:accent6>
      <a:hlink>
        <a:srgbClr val="5977C4"/>
      </a:hlink>
      <a:folHlink>
        <a:srgbClr val="01A9B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9198</TotalTime>
  <Words>1541</Words>
  <Application>Microsoft Office PowerPoint</Application>
  <PresentationFormat>Широкоэкранный</PresentationFormat>
  <Paragraphs>119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Calibri</vt:lpstr>
      <vt:lpstr>Cambria</vt:lpstr>
      <vt:lpstr>Roboto</vt:lpstr>
      <vt:lpstr>Symbol</vt:lpstr>
      <vt:lpstr>Times New Roman</vt:lpstr>
      <vt:lpstr>Wingdings</vt:lpstr>
      <vt:lpstr>Office Theme</vt:lpstr>
      <vt:lpstr>Office Theme</vt:lpstr>
      <vt:lpstr>Office Theme</vt:lpstr>
      <vt:lpstr>Локализация персональных данных в контексте обеспечения информационного суверенитета</vt:lpstr>
      <vt:lpstr>Свободный оборот персональных данных  или локализация: глобализация или приватность  и безопасность</vt:lpstr>
      <vt:lpstr>Презентация PowerPoint</vt:lpstr>
      <vt:lpstr>Презентация PowerPoint</vt:lpstr>
      <vt:lpstr>Концепция информационной безопасности Республики Беларусь (постановление Совета Безопасности Республики Беларусь от 18.03.2019 № 1) </vt:lpstr>
      <vt:lpstr>Сравнение подходов к обработке данных</vt:lpstr>
      <vt:lpstr>Выводы: чем дешевле обработка, тем больше риски − экономика важна, но не первостепенна</vt:lpstr>
      <vt:lpstr>Цели локализации персональных данных</vt:lpstr>
      <vt:lpstr>Презентация PowerPoint</vt:lpstr>
      <vt:lpstr>Презентация PowerPoint</vt:lpstr>
      <vt:lpstr>Презентация PowerPoint</vt:lpstr>
      <vt:lpstr>Примеры отдельных стран по локализации данных</vt:lpstr>
      <vt:lpstr>Примеры требований по локализации  по законодательству Республики Беларусь</vt:lpstr>
      <vt:lpstr>Чувствительные персональные данные, которые могут быть локализованы при их обработке белорусскими организациями и ИП с использованием информационных сетей и систем, имеющих подключение к Интернету, информационных ресурсов, размещенных в Интернете</vt:lpstr>
      <vt:lpstr>Спасибо за внимание!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Артурчик</dc:creator>
  <dc:description/>
  <cp:lastModifiedBy>Шибко Ольга Анатольевна</cp:lastModifiedBy>
  <cp:revision>763</cp:revision>
  <cp:lastPrinted>2023-12-20T11:36:41Z</cp:lastPrinted>
  <dcterms:created xsi:type="dcterms:W3CDTF">1601-01-01T00:00:00Z</dcterms:created>
  <dcterms:modified xsi:type="dcterms:W3CDTF">2024-03-28T10:56:17Z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12</vt:i4>
  </property>
  <property fmtid="{D5CDD505-2E9C-101B-9397-08002B2CF9AE}" pid="5" name="Version">
    <vt:i4>1</vt:i4>
  </property>
</Properties>
</file>